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70" r:id="rId2"/>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EE0F0"/>
    <a:srgbClr val="4087C8"/>
    <a:srgbClr val="66CCFF"/>
    <a:srgbClr val="FF0000"/>
    <a:srgbClr val="FFCCFF"/>
    <a:srgbClr val="FFFF99"/>
    <a:srgbClr val="9BDFF7"/>
    <a:srgbClr val="8BD9F5"/>
    <a:srgbClr val="68CEF2"/>
    <a:srgbClr val="4133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804" autoAdjust="0"/>
  </p:normalViewPr>
  <p:slideViewPr>
    <p:cSldViewPr>
      <p:cViewPr>
        <p:scale>
          <a:sx n="50" d="100"/>
          <a:sy n="50" d="100"/>
        </p:scale>
        <p:origin x="1236" y="312"/>
      </p:cViewPr>
      <p:guideLst>
        <p:guide orient="horz" pos="2160"/>
        <p:guide pos="3120"/>
      </p:guideLst>
    </p:cSldViewPr>
  </p:slideViewPr>
  <p:notesTextViewPr>
    <p:cViewPr>
      <p:scale>
        <a:sx n="100" d="100"/>
        <a:sy n="100" d="100"/>
      </p:scale>
      <p:origin x="0" y="0"/>
    </p:cViewPr>
  </p:notesTextViewPr>
  <p:notesViewPr>
    <p:cSldViewPr>
      <p:cViewPr varScale="1">
        <p:scale>
          <a:sx n="51" d="100"/>
          <a:sy n="51" d="100"/>
        </p:scale>
        <p:origin x="291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8A4FAE83-6876-449D-BCCE-496EC707688A}" type="datetimeFigureOut">
              <a:rPr kumimoji="1" lang="ja-JP" altLang="en-US" smtClean="0"/>
              <a:t>2025/11/27</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AC30D34-39EC-4333-89A4-48E429B38CE2}" type="datetimeFigureOut">
              <a:rPr kumimoji="1" lang="ja-JP" altLang="en-US" smtClean="0"/>
              <a:t>2025/11/27</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5" name="Rectangle 5"/>
          <p:cNvSpPr>
            <a:spLocks noGrp="1" noChangeArrowheads="1"/>
          </p:cNvSpPr>
          <p:nvPr>
            <p:ph type="ftr" sz="quarter" idx="11"/>
          </p:nvPr>
        </p:nvSpPr>
        <p:spPr>
          <a:xfrm>
            <a:off x="3384550" y="6245225"/>
            <a:ext cx="3136900" cy="476250"/>
          </a:xfrm>
          <a:prstGeom prst="rect">
            <a:avLst/>
          </a:prstGeom>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
        <p:nvSpPr>
          <p:cNvPr id="7" name="テキスト ボックス 6">
            <a:extLst>
              <a:ext uri="{FF2B5EF4-FFF2-40B4-BE49-F238E27FC236}">
                <a16:creationId xmlns:a16="http://schemas.microsoft.com/office/drawing/2014/main" id="{B1CFD1EF-BF92-8D88-7614-B09DC2D60249}"/>
              </a:ext>
            </a:extLst>
          </p:cNvPr>
          <p:cNvSpPr txBox="1"/>
          <p:nvPr userDrawn="1"/>
        </p:nvSpPr>
        <p:spPr>
          <a:xfrm>
            <a:off x="4232919" y="-111671"/>
            <a:ext cx="5678219" cy="261610"/>
          </a:xfrm>
          <a:prstGeom prst="rect">
            <a:avLst/>
          </a:prstGeom>
          <a:noFill/>
        </p:spPr>
        <p:txBody>
          <a:bodyPr wrap="square">
            <a:spAutoFit/>
          </a:bodyPr>
          <a:lstStyle/>
          <a:p>
            <a:pPr algn="r"/>
            <a:r>
              <a:rPr lang="ja-JP" altLang="en-US" sz="1050" dirty="0">
                <a:latin typeface="Meiryo UI" panose="020B0604030504040204" pitchFamily="50" charset="-128"/>
                <a:ea typeface="Meiryo UI" panose="020B0604030504040204" pitchFamily="50" charset="-128"/>
              </a:rPr>
              <a:t>令和</a:t>
            </a:r>
            <a:r>
              <a:rPr lang="en-US" altLang="ja-JP" sz="1050" dirty="0">
                <a:latin typeface="Meiryo UI" panose="020B0604030504040204" pitchFamily="50" charset="-128"/>
                <a:ea typeface="Meiryo UI" panose="020B0604030504040204" pitchFamily="50" charset="-128"/>
              </a:rPr>
              <a:t>7</a:t>
            </a:r>
            <a:r>
              <a:rPr lang="ja-JP" altLang="en-US" sz="1050" dirty="0">
                <a:latin typeface="Meiryo UI" panose="020B0604030504040204" pitchFamily="50" charset="-128"/>
                <a:ea typeface="Meiryo UI" panose="020B0604030504040204" pitchFamily="50" charset="-128"/>
              </a:rPr>
              <a:t>年度 みんなが安心して住まいを提供できる環境整備モデル事業＜多主体連携型＞</a:t>
            </a:r>
          </a:p>
        </p:txBody>
      </p:sp>
    </p:spTree>
    <p:extLst>
      <p:ext uri="{BB962C8B-B14F-4D97-AF65-F5344CB8AC3E}">
        <p14:creationId xmlns:p14="http://schemas.microsoft.com/office/powerpoint/2010/main" val="3736706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420596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95300" y="1600202"/>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30" name="Rectangle 6"/>
          <p:cNvSpPr>
            <a:spLocks noGrp="1" noChangeArrowheads="1"/>
          </p:cNvSpPr>
          <p:nvPr>
            <p:ph type="sldNum" sz="quarter" idx="4"/>
          </p:nvPr>
        </p:nvSpPr>
        <p:spPr bwMode="auto">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pPr>
                <a:defRPr/>
              </a:pPr>
              <a:t>‹#›</a:t>
            </a:fld>
            <a:endParaRPr lang="en-US" altLang="ja-JP" dirty="0"/>
          </a:p>
        </p:txBody>
      </p:sp>
      <p:grpSp>
        <p:nvGrpSpPr>
          <p:cNvPr id="2" name="Group 18"/>
          <p:cNvGrpSpPr>
            <a:grpSpLocks/>
          </p:cNvGrpSpPr>
          <p:nvPr userDrawn="1"/>
        </p:nvGrpSpPr>
        <p:grpSpPr bwMode="auto">
          <a:xfrm>
            <a:off x="0" y="-99392"/>
            <a:ext cx="9906000" cy="748453"/>
            <a:chOff x="0" y="0"/>
            <a:chExt cx="5760" cy="344"/>
          </a:xfrm>
        </p:grpSpPr>
        <p:pic>
          <p:nvPicPr>
            <p:cNvPr id="1034" name="Picture 9" descr="mlit_top"/>
            <p:cNvPicPr>
              <a:picLocks noChangeAspect="1" noChangeArrowheads="1"/>
            </p:cNvPicPr>
            <p:nvPr userDrawn="1"/>
          </p:nvPicPr>
          <p:blipFill>
            <a:blip r:embed="rId4">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5">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6">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6">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8385381"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Tree>
  </p:cSld>
  <p:clrMap bg1="lt1" tx1="dk1" bg2="lt2" tx2="dk2" accent1="accent1" accent2="accent2" accent3="accent3" accent4="accent4" accent5="accent5" accent6="accent6" hlink="hlink" folHlink="folHlink"/>
  <p:sldLayoutIdLst>
    <p:sldLayoutId id="2147483769" r:id="rId1"/>
    <p:sldLayoutId id="2147483779" r:id="rId2"/>
  </p:sldLayoutIdLst>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 y="44624"/>
            <a:ext cx="7113240" cy="432048"/>
          </a:xfrm>
        </p:spPr>
        <p:txBody>
          <a:bodyPr lIns="180000" rIns="180000"/>
          <a:lstStyle/>
          <a:p>
            <a:pPr eaLnBrk="1" hangingPunct="1"/>
            <a:r>
              <a:rPr lang="ja-JP" altLang="en-US" sz="2400" dirty="0"/>
              <a:t>○○の○○</a:t>
            </a:r>
          </a:p>
        </p:txBody>
      </p:sp>
      <p:sp>
        <p:nvSpPr>
          <p:cNvPr id="3" name="吹き出し: 四角形 2">
            <a:extLst>
              <a:ext uri="{FF2B5EF4-FFF2-40B4-BE49-F238E27FC236}">
                <a16:creationId xmlns:a16="http://schemas.microsoft.com/office/drawing/2014/main" id="{C3DB47BE-E85E-7319-849A-72FA3ABB532B}"/>
              </a:ext>
            </a:extLst>
          </p:cNvPr>
          <p:cNvSpPr/>
          <p:nvPr/>
        </p:nvSpPr>
        <p:spPr>
          <a:xfrm>
            <a:off x="-4192016" y="0"/>
            <a:ext cx="3744416" cy="548680"/>
          </a:xfrm>
          <a:prstGeom prst="wedgeRectCallout">
            <a:avLst>
              <a:gd name="adj1" fmla="val 59483"/>
              <a:gd name="adj2" fmla="val 6948"/>
            </a:avLst>
          </a:prstGeom>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r>
              <a:rPr kumimoji="1" lang="ja-JP" altLang="en-US" sz="1600" dirty="0">
                <a:solidFill>
                  <a:schemeClr val="tx1"/>
                </a:solidFill>
                <a:latin typeface="Meiryo UI" panose="020B0604030504040204" pitchFamily="50" charset="-128"/>
                <a:ea typeface="Meiryo UI" panose="020B0604030504040204" pitchFamily="50" charset="-128"/>
              </a:rPr>
              <a:t>事業のタイトルを１行で記載してください。</a:t>
            </a:r>
          </a:p>
        </p:txBody>
      </p:sp>
      <p:sp>
        <p:nvSpPr>
          <p:cNvPr id="4" name="Rectangle 2">
            <a:extLst>
              <a:ext uri="{FF2B5EF4-FFF2-40B4-BE49-F238E27FC236}">
                <a16:creationId xmlns:a16="http://schemas.microsoft.com/office/drawing/2014/main" id="{8779814C-BFE8-C0B1-F98C-AFBCC7225D67}"/>
              </a:ext>
            </a:extLst>
          </p:cNvPr>
          <p:cNvSpPr txBox="1">
            <a:spLocks noChangeArrowheads="1"/>
          </p:cNvSpPr>
          <p:nvPr/>
        </p:nvSpPr>
        <p:spPr bwMode="auto">
          <a:xfrm>
            <a:off x="3535378" y="327678"/>
            <a:ext cx="6369157" cy="29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36000" rIns="91440" bIns="3600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algn="r"/>
            <a:r>
              <a:rPr lang="ja-JP" altLang="en-US" sz="1600" kern="0" dirty="0"/>
              <a:t>代表提案者：一般社団法人○○</a:t>
            </a:r>
          </a:p>
        </p:txBody>
      </p:sp>
      <p:sp>
        <p:nvSpPr>
          <p:cNvPr id="5" name="正方形/長方形 4">
            <a:extLst>
              <a:ext uri="{FF2B5EF4-FFF2-40B4-BE49-F238E27FC236}">
                <a16:creationId xmlns:a16="http://schemas.microsoft.com/office/drawing/2014/main" id="{9B26EFCD-E5B3-93B3-2D64-B920B540438A}"/>
              </a:ext>
            </a:extLst>
          </p:cNvPr>
          <p:cNvSpPr/>
          <p:nvPr/>
        </p:nvSpPr>
        <p:spPr>
          <a:xfrm>
            <a:off x="96340" y="1569390"/>
            <a:ext cx="5936779" cy="3657474"/>
          </a:xfrm>
          <a:prstGeom prst="rect">
            <a:avLst/>
          </a:prstGeom>
          <a:noFill/>
          <a:ln w="19050">
            <a:solidFill>
              <a:srgbClr val="AEE0F0"/>
            </a:solidFill>
          </a:ln>
        </p:spPr>
        <p:style>
          <a:lnRef idx="2">
            <a:schemeClr val="accent1">
              <a:shade val="15000"/>
            </a:schemeClr>
          </a:lnRef>
          <a:fillRef idx="1">
            <a:schemeClr val="accent1"/>
          </a:fillRef>
          <a:effectRef idx="0">
            <a:schemeClr val="accent1"/>
          </a:effectRef>
          <a:fontRef idx="minor">
            <a:schemeClr val="lt1"/>
          </a:fontRef>
        </p:style>
        <p:txBody>
          <a:bodyPr lIns="144000" rIns="144000" rtlCol="0" anchor="ctr"/>
          <a:lstStyle/>
          <a:p>
            <a:endParaRPr kumimoji="1" lang="ja-JP" altLang="en-US"/>
          </a:p>
        </p:txBody>
      </p:sp>
      <p:sp>
        <p:nvSpPr>
          <p:cNvPr id="6" name="正方形/長方形 5">
            <a:extLst>
              <a:ext uri="{FF2B5EF4-FFF2-40B4-BE49-F238E27FC236}">
                <a16:creationId xmlns:a16="http://schemas.microsoft.com/office/drawing/2014/main" id="{C4779E00-DB05-C8AC-AC45-1A8F364AE37D}"/>
              </a:ext>
            </a:extLst>
          </p:cNvPr>
          <p:cNvSpPr/>
          <p:nvPr/>
        </p:nvSpPr>
        <p:spPr>
          <a:xfrm>
            <a:off x="6105128" y="1564412"/>
            <a:ext cx="3706316" cy="3662452"/>
          </a:xfrm>
          <a:prstGeom prst="rect">
            <a:avLst/>
          </a:prstGeom>
          <a:noFill/>
          <a:ln w="19050">
            <a:solidFill>
              <a:srgbClr val="AEE0F0"/>
            </a:solidFill>
          </a:ln>
        </p:spPr>
        <p:style>
          <a:lnRef idx="2">
            <a:schemeClr val="accent1">
              <a:shade val="15000"/>
            </a:schemeClr>
          </a:lnRef>
          <a:fillRef idx="1">
            <a:schemeClr val="accent1"/>
          </a:fillRef>
          <a:effectRef idx="0">
            <a:schemeClr val="accent1"/>
          </a:effectRef>
          <a:fontRef idx="minor">
            <a:schemeClr val="lt1"/>
          </a:fontRef>
        </p:style>
        <p:txBody>
          <a:bodyPr lIns="144000" rIns="144000" rtlCol="0" anchor="ctr"/>
          <a:lstStyle/>
          <a:p>
            <a:endParaRPr kumimoji="1" lang="ja-JP" altLang="en-US"/>
          </a:p>
        </p:txBody>
      </p:sp>
      <p:sp>
        <p:nvSpPr>
          <p:cNvPr id="7" name="正方形/長方形 6">
            <a:extLst>
              <a:ext uri="{FF2B5EF4-FFF2-40B4-BE49-F238E27FC236}">
                <a16:creationId xmlns:a16="http://schemas.microsoft.com/office/drawing/2014/main" id="{428583B7-9F31-282C-355C-2A5BE443B165}"/>
              </a:ext>
            </a:extLst>
          </p:cNvPr>
          <p:cNvSpPr/>
          <p:nvPr/>
        </p:nvSpPr>
        <p:spPr>
          <a:xfrm>
            <a:off x="97581" y="5499812"/>
            <a:ext cx="5936779" cy="1286874"/>
          </a:xfrm>
          <a:prstGeom prst="rect">
            <a:avLst/>
          </a:prstGeom>
          <a:noFill/>
          <a:ln w="19050">
            <a:solidFill>
              <a:srgbClr val="AEE0F0"/>
            </a:solidFill>
          </a:ln>
        </p:spPr>
        <p:style>
          <a:lnRef idx="2">
            <a:schemeClr val="accent1">
              <a:shade val="15000"/>
            </a:schemeClr>
          </a:lnRef>
          <a:fillRef idx="1">
            <a:schemeClr val="accent1"/>
          </a:fillRef>
          <a:effectRef idx="0">
            <a:schemeClr val="accent1"/>
          </a:effectRef>
          <a:fontRef idx="minor">
            <a:schemeClr val="lt1"/>
          </a:fontRef>
        </p:style>
        <p:txBody>
          <a:bodyPr lIns="144000" rIns="144000" rtlCol="0" anchor="ctr"/>
          <a:lstStyle/>
          <a:p>
            <a:endParaRPr kumimoji="1" lang="ja-JP" altLang="en-US"/>
          </a:p>
        </p:txBody>
      </p:sp>
      <p:sp>
        <p:nvSpPr>
          <p:cNvPr id="8" name="正方形/長方形 7">
            <a:extLst>
              <a:ext uri="{FF2B5EF4-FFF2-40B4-BE49-F238E27FC236}">
                <a16:creationId xmlns:a16="http://schemas.microsoft.com/office/drawing/2014/main" id="{3AFF627D-D303-9A5C-0345-AD0DC5823457}"/>
              </a:ext>
            </a:extLst>
          </p:cNvPr>
          <p:cNvSpPr/>
          <p:nvPr/>
        </p:nvSpPr>
        <p:spPr>
          <a:xfrm>
            <a:off x="6106369" y="5494834"/>
            <a:ext cx="3706316" cy="1286874"/>
          </a:xfrm>
          <a:prstGeom prst="rect">
            <a:avLst/>
          </a:prstGeom>
          <a:noFill/>
          <a:ln w="19050">
            <a:solidFill>
              <a:srgbClr val="AEE0F0"/>
            </a:solidFill>
          </a:ln>
        </p:spPr>
        <p:style>
          <a:lnRef idx="2">
            <a:schemeClr val="accent1">
              <a:shade val="15000"/>
            </a:schemeClr>
          </a:lnRef>
          <a:fillRef idx="1">
            <a:schemeClr val="accent1"/>
          </a:fillRef>
          <a:effectRef idx="0">
            <a:schemeClr val="accent1"/>
          </a:effectRef>
          <a:fontRef idx="minor">
            <a:schemeClr val="lt1"/>
          </a:fontRef>
        </p:style>
        <p:txBody>
          <a:bodyPr lIns="144000" rIns="144000" rtlCol="0" anchor="ctr"/>
          <a:lstStyle/>
          <a:p>
            <a:endParaRPr kumimoji="1" lang="ja-JP" altLang="en-US"/>
          </a:p>
        </p:txBody>
      </p:sp>
      <p:sp>
        <p:nvSpPr>
          <p:cNvPr id="9" name="正方形/長方形 8">
            <a:extLst>
              <a:ext uri="{FF2B5EF4-FFF2-40B4-BE49-F238E27FC236}">
                <a16:creationId xmlns:a16="http://schemas.microsoft.com/office/drawing/2014/main" id="{62B119B7-BFA7-3BD9-9D67-33FA49B3D206}"/>
              </a:ext>
            </a:extLst>
          </p:cNvPr>
          <p:cNvSpPr/>
          <p:nvPr/>
        </p:nvSpPr>
        <p:spPr>
          <a:xfrm>
            <a:off x="96340" y="725511"/>
            <a:ext cx="9715103" cy="56610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lIns="144000" rIns="144000" rtlCol="0" anchor="t" anchorCtr="0"/>
          <a:lstStyle/>
          <a:p>
            <a:r>
              <a:rPr kumimoji="1" lang="ja-JP" altLang="en-US" sz="1400" u="none" dirty="0">
                <a:solidFill>
                  <a:schemeClr val="tx1"/>
                </a:solidFill>
                <a:latin typeface="BIZ UDPゴシック" panose="020B0400000000000000" pitchFamily="50" charset="-128"/>
                <a:ea typeface="BIZ UDPゴシック" panose="020B0400000000000000" pitchFamily="50" charset="-128"/>
              </a:rPr>
              <a:t>不動産事業者と障害福祉事業を展開する○○、○○を行う○○が居住支援法人と連携することにより居住サポート住宅の運営・相談対応、○○、○○を実施し、○○を構築</a:t>
            </a:r>
            <a:endParaRPr kumimoji="1" lang="ja-JP" altLang="en-US" sz="1400" dirty="0"/>
          </a:p>
        </p:txBody>
      </p:sp>
      <p:sp>
        <p:nvSpPr>
          <p:cNvPr id="10" name="吹き出し: 四角形 9">
            <a:extLst>
              <a:ext uri="{FF2B5EF4-FFF2-40B4-BE49-F238E27FC236}">
                <a16:creationId xmlns:a16="http://schemas.microsoft.com/office/drawing/2014/main" id="{2555EAAC-31CE-3088-BE84-171D1C5CAD9C}"/>
              </a:ext>
            </a:extLst>
          </p:cNvPr>
          <p:cNvSpPr/>
          <p:nvPr/>
        </p:nvSpPr>
        <p:spPr>
          <a:xfrm>
            <a:off x="-4170981" y="711365"/>
            <a:ext cx="3744416" cy="548680"/>
          </a:xfrm>
          <a:prstGeom prst="wedgeRectCallout">
            <a:avLst>
              <a:gd name="adj1" fmla="val 59483"/>
              <a:gd name="adj2" fmla="val 6948"/>
            </a:avLst>
          </a:prstGeom>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r>
              <a:rPr kumimoji="1" lang="ja-JP" altLang="en-US" sz="1600" dirty="0">
                <a:solidFill>
                  <a:schemeClr val="tx1"/>
                </a:solidFill>
                <a:latin typeface="Meiryo UI" panose="020B0604030504040204" pitchFamily="50" charset="-128"/>
                <a:ea typeface="Meiryo UI" panose="020B0604030504040204" pitchFamily="50" charset="-128"/>
              </a:rPr>
              <a:t>事業の概要</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要約</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を記載してください。</a:t>
            </a:r>
          </a:p>
        </p:txBody>
      </p:sp>
      <p:sp>
        <p:nvSpPr>
          <p:cNvPr id="11" name="正方形/長方形 10">
            <a:extLst>
              <a:ext uri="{FF2B5EF4-FFF2-40B4-BE49-F238E27FC236}">
                <a16:creationId xmlns:a16="http://schemas.microsoft.com/office/drawing/2014/main" id="{89D8101D-D19A-A3A4-ABB5-69AF074BF4FA}"/>
              </a:ext>
            </a:extLst>
          </p:cNvPr>
          <p:cNvSpPr/>
          <p:nvPr/>
        </p:nvSpPr>
        <p:spPr>
          <a:xfrm>
            <a:off x="99473" y="1358188"/>
            <a:ext cx="5936779" cy="216000"/>
          </a:xfrm>
          <a:prstGeom prst="rect">
            <a:avLst/>
          </a:prstGeom>
          <a:solidFill>
            <a:srgbClr val="AEE0F0"/>
          </a:solidFill>
          <a:ln>
            <a:noFill/>
          </a:ln>
        </p:spPr>
        <p:style>
          <a:lnRef idx="2">
            <a:schemeClr val="accent1">
              <a:shade val="15000"/>
            </a:schemeClr>
          </a:lnRef>
          <a:fillRef idx="1">
            <a:schemeClr val="accent1"/>
          </a:fillRef>
          <a:effectRef idx="0">
            <a:schemeClr val="accent1"/>
          </a:effectRef>
          <a:fontRef idx="minor">
            <a:schemeClr val="lt1"/>
          </a:fontRef>
        </p:style>
        <p:txBody>
          <a:bodyPr lIns="144000" rIns="144000" rtlCol="0" anchor="ctr"/>
          <a:lstStyle/>
          <a:p>
            <a:r>
              <a:rPr kumimoji="1" lang="ja-JP" altLang="en-US" sz="1200" dirty="0">
                <a:solidFill>
                  <a:srgbClr val="4087C8"/>
                </a:solidFill>
                <a:latin typeface="Meiryo UI" panose="020B0604030504040204" pitchFamily="50" charset="-128"/>
                <a:ea typeface="Meiryo UI" panose="020B0604030504040204" pitchFamily="50" charset="-128"/>
              </a:rPr>
              <a:t>取組の内容・事業実施体制</a:t>
            </a:r>
          </a:p>
        </p:txBody>
      </p:sp>
      <p:sp>
        <p:nvSpPr>
          <p:cNvPr id="12" name="正方形/長方形 11">
            <a:extLst>
              <a:ext uri="{FF2B5EF4-FFF2-40B4-BE49-F238E27FC236}">
                <a16:creationId xmlns:a16="http://schemas.microsoft.com/office/drawing/2014/main" id="{4E9D5631-E074-067D-E446-B1FF8E4D3FAA}"/>
              </a:ext>
            </a:extLst>
          </p:cNvPr>
          <p:cNvSpPr/>
          <p:nvPr/>
        </p:nvSpPr>
        <p:spPr>
          <a:xfrm>
            <a:off x="6105128" y="1358188"/>
            <a:ext cx="3706316" cy="216000"/>
          </a:xfrm>
          <a:prstGeom prst="rect">
            <a:avLst/>
          </a:prstGeom>
          <a:solidFill>
            <a:srgbClr val="AEE0F0"/>
          </a:solidFill>
          <a:ln>
            <a:noFill/>
          </a:ln>
        </p:spPr>
        <p:style>
          <a:lnRef idx="2">
            <a:schemeClr val="accent1">
              <a:shade val="15000"/>
            </a:schemeClr>
          </a:lnRef>
          <a:fillRef idx="1">
            <a:schemeClr val="accent1"/>
          </a:fillRef>
          <a:effectRef idx="0">
            <a:schemeClr val="accent1"/>
          </a:effectRef>
          <a:fontRef idx="minor">
            <a:schemeClr val="lt1"/>
          </a:fontRef>
        </p:style>
        <p:txBody>
          <a:bodyPr lIns="144000" rIns="144000" rtlCol="0" anchor="ctr"/>
          <a:lstStyle/>
          <a:p>
            <a:r>
              <a:rPr kumimoji="1" lang="ja-JP" altLang="en-US" sz="1200" dirty="0">
                <a:solidFill>
                  <a:srgbClr val="4087C8"/>
                </a:solidFill>
                <a:latin typeface="Meiryo UI" panose="020B0604030504040204" pitchFamily="50" charset="-128"/>
                <a:ea typeface="Meiryo UI" panose="020B0604030504040204" pitchFamily="50" charset="-128"/>
              </a:rPr>
              <a:t>成果・効果</a:t>
            </a:r>
          </a:p>
        </p:txBody>
      </p:sp>
      <p:sp>
        <p:nvSpPr>
          <p:cNvPr id="13" name="正方形/長方形 12">
            <a:extLst>
              <a:ext uri="{FF2B5EF4-FFF2-40B4-BE49-F238E27FC236}">
                <a16:creationId xmlns:a16="http://schemas.microsoft.com/office/drawing/2014/main" id="{CCEECD97-AD50-2CED-E492-69B042F3911B}"/>
              </a:ext>
            </a:extLst>
          </p:cNvPr>
          <p:cNvSpPr/>
          <p:nvPr/>
        </p:nvSpPr>
        <p:spPr>
          <a:xfrm>
            <a:off x="98830" y="5278834"/>
            <a:ext cx="5936779" cy="216000"/>
          </a:xfrm>
          <a:prstGeom prst="rect">
            <a:avLst/>
          </a:prstGeom>
          <a:solidFill>
            <a:srgbClr val="AEE0F0"/>
          </a:solidFill>
          <a:ln>
            <a:noFill/>
          </a:ln>
        </p:spPr>
        <p:style>
          <a:lnRef idx="2">
            <a:schemeClr val="accent1">
              <a:shade val="15000"/>
            </a:schemeClr>
          </a:lnRef>
          <a:fillRef idx="1">
            <a:schemeClr val="accent1"/>
          </a:fillRef>
          <a:effectRef idx="0">
            <a:schemeClr val="accent1"/>
          </a:effectRef>
          <a:fontRef idx="minor">
            <a:schemeClr val="lt1"/>
          </a:fontRef>
        </p:style>
        <p:txBody>
          <a:bodyPr lIns="144000" rIns="144000" rtlCol="0" anchor="ctr"/>
          <a:lstStyle/>
          <a:p>
            <a:r>
              <a:rPr kumimoji="1" lang="ja-JP" altLang="en-US" sz="1200" dirty="0">
                <a:solidFill>
                  <a:srgbClr val="4087C8"/>
                </a:solidFill>
                <a:latin typeface="Meiryo UI" panose="020B0604030504040204" pitchFamily="50" charset="-128"/>
                <a:ea typeface="Meiryo UI" panose="020B0604030504040204" pitchFamily="50" charset="-128"/>
              </a:rPr>
              <a:t>取組の背景・課題</a:t>
            </a:r>
          </a:p>
        </p:txBody>
      </p:sp>
      <p:sp>
        <p:nvSpPr>
          <p:cNvPr id="14" name="正方形/長方形 13">
            <a:extLst>
              <a:ext uri="{FF2B5EF4-FFF2-40B4-BE49-F238E27FC236}">
                <a16:creationId xmlns:a16="http://schemas.microsoft.com/office/drawing/2014/main" id="{929830C1-F18B-DCFD-06FD-DF1B40C9B489}"/>
              </a:ext>
            </a:extLst>
          </p:cNvPr>
          <p:cNvSpPr/>
          <p:nvPr/>
        </p:nvSpPr>
        <p:spPr>
          <a:xfrm>
            <a:off x="6104485" y="5278834"/>
            <a:ext cx="3706316" cy="216000"/>
          </a:xfrm>
          <a:prstGeom prst="rect">
            <a:avLst/>
          </a:prstGeom>
          <a:solidFill>
            <a:srgbClr val="AEE0F0"/>
          </a:solidFill>
          <a:ln>
            <a:noFill/>
          </a:ln>
        </p:spPr>
        <p:style>
          <a:lnRef idx="2">
            <a:schemeClr val="accent1">
              <a:shade val="15000"/>
            </a:schemeClr>
          </a:lnRef>
          <a:fillRef idx="1">
            <a:schemeClr val="accent1"/>
          </a:fillRef>
          <a:effectRef idx="0">
            <a:schemeClr val="accent1"/>
          </a:effectRef>
          <a:fontRef idx="minor">
            <a:schemeClr val="lt1"/>
          </a:fontRef>
        </p:style>
        <p:txBody>
          <a:bodyPr lIns="144000" rIns="144000" rtlCol="0" anchor="ctr"/>
          <a:lstStyle/>
          <a:p>
            <a:r>
              <a:rPr kumimoji="1" lang="ja-JP" altLang="en-US" sz="1200" dirty="0">
                <a:solidFill>
                  <a:srgbClr val="4087C8"/>
                </a:solidFill>
                <a:latin typeface="Meiryo UI" panose="020B0604030504040204" pitchFamily="50" charset="-128"/>
                <a:ea typeface="Meiryo UI" panose="020B0604030504040204" pitchFamily="50" charset="-128"/>
              </a:rPr>
              <a:t>今後の取組、課題</a:t>
            </a:r>
          </a:p>
        </p:txBody>
      </p:sp>
      <p:grpSp>
        <p:nvGrpSpPr>
          <p:cNvPr id="34" name="グループ化 33">
            <a:extLst>
              <a:ext uri="{FF2B5EF4-FFF2-40B4-BE49-F238E27FC236}">
                <a16:creationId xmlns:a16="http://schemas.microsoft.com/office/drawing/2014/main" id="{BF421EA9-5F62-D219-3009-2ACBDDFED149}"/>
              </a:ext>
            </a:extLst>
          </p:cNvPr>
          <p:cNvGrpSpPr/>
          <p:nvPr/>
        </p:nvGrpSpPr>
        <p:grpSpPr>
          <a:xfrm>
            <a:off x="1996529" y="2852936"/>
            <a:ext cx="4105466" cy="2349271"/>
            <a:chOff x="686083" y="1248594"/>
            <a:chExt cx="8381386" cy="5150581"/>
          </a:xfrm>
        </p:grpSpPr>
        <p:sp>
          <p:nvSpPr>
            <p:cNvPr id="15" name="角丸四角形 121">
              <a:extLst>
                <a:ext uri="{FF2B5EF4-FFF2-40B4-BE49-F238E27FC236}">
                  <a16:creationId xmlns:a16="http://schemas.microsoft.com/office/drawing/2014/main" id="{8B6EDE00-3758-2417-DA2B-C2712612644D}"/>
                </a:ext>
              </a:extLst>
            </p:cNvPr>
            <p:cNvSpPr/>
            <p:nvPr/>
          </p:nvSpPr>
          <p:spPr>
            <a:xfrm>
              <a:off x="3928699" y="3304082"/>
              <a:ext cx="1922332" cy="944745"/>
            </a:xfrm>
            <a:prstGeom prst="roundRect">
              <a:avLst/>
            </a:prstGeom>
            <a:solidFill>
              <a:sysClr val="window" lastClr="FFFFFF">
                <a:lumMod val="95000"/>
              </a:sysClr>
            </a:solidFill>
            <a:ln w="6350" cap="flat" cmpd="sng" algn="ctr">
              <a:solidFill>
                <a:sysClr val="window" lastClr="FFFFFF">
                  <a:lumMod val="50000"/>
                </a:sysClr>
              </a:solidFill>
              <a:prstDash val="solid"/>
            </a:ln>
            <a:effectLst/>
          </p:spPr>
          <p:txBody>
            <a:bodyPr wrap="square" rtlCol="0" anchor="ctr"/>
            <a:lstStyle>
              <a:defPPr>
                <a:defRPr lang="ja-JP"/>
              </a:defPPr>
              <a:lvl1pPr marL="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1pPr>
              <a:lvl2pPr marL="4572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2pPr>
              <a:lvl3pPr marL="9144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3pPr>
              <a:lvl4pPr marL="13716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4pPr>
              <a:lvl5pPr marL="18288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5pPr>
              <a:lvl6pPr marL="22860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6pPr>
              <a:lvl7pPr marL="27432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7pPr>
              <a:lvl8pPr marL="32004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8pPr>
              <a:lvl9pPr marL="36576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住宅確保</a:t>
              </a:r>
              <a:endParaRPr kumimoji="0" lang="en-US" altLang="ja-JP" sz="800" b="0" i="0" u="none" strike="noStrike" kern="0" cap="none" spc="0" normalizeH="0" baseline="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要配慮者</a:t>
              </a:r>
            </a:p>
          </p:txBody>
        </p:sp>
        <p:sp>
          <p:nvSpPr>
            <p:cNvPr id="16" name="角丸四角形 121">
              <a:extLst>
                <a:ext uri="{FF2B5EF4-FFF2-40B4-BE49-F238E27FC236}">
                  <a16:creationId xmlns:a16="http://schemas.microsoft.com/office/drawing/2014/main" id="{625987B5-0233-6932-67D2-5E745FCDEB60}"/>
                </a:ext>
              </a:extLst>
            </p:cNvPr>
            <p:cNvSpPr/>
            <p:nvPr/>
          </p:nvSpPr>
          <p:spPr>
            <a:xfrm>
              <a:off x="6619583" y="4791471"/>
              <a:ext cx="1922328" cy="944745"/>
            </a:xfrm>
            <a:prstGeom prst="roundRect">
              <a:avLst/>
            </a:prstGeom>
            <a:solidFill>
              <a:sysClr val="window" lastClr="FFFFFF">
                <a:lumMod val="95000"/>
              </a:sysClr>
            </a:solidFill>
            <a:ln w="6350" cap="flat" cmpd="sng" algn="ctr">
              <a:solidFill>
                <a:sysClr val="window" lastClr="FFFFFF">
                  <a:lumMod val="50000"/>
                </a:sysClr>
              </a:solidFill>
              <a:prstDash val="solid"/>
            </a:ln>
            <a:effectLst/>
          </p:spPr>
          <p:txBody>
            <a:bodyPr wrap="square" rtlCol="0" anchor="ctr"/>
            <a:lstStyle>
              <a:defPPr>
                <a:defRPr lang="ja-JP"/>
              </a:defPPr>
              <a:lvl1pPr marL="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1pPr>
              <a:lvl2pPr marL="4572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2pPr>
              <a:lvl3pPr marL="9144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3pPr>
              <a:lvl4pPr marL="13716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4pPr>
              <a:lvl5pPr marL="18288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5pPr>
              <a:lvl6pPr marL="22860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6pPr>
              <a:lvl7pPr marL="27432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7pPr>
              <a:lvl8pPr marL="32004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8pPr>
              <a:lvl9pPr marL="36576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9pPr>
            </a:lstStyle>
            <a:p>
              <a:pPr lvl="0" algn="ctr" defTabSz="844083" eaLnBrk="1" fontAlgn="auto" hangingPunct="1">
                <a:spcBef>
                  <a:spcPts val="0"/>
                </a:spcBef>
                <a:spcAft>
                  <a:spcPts val="0"/>
                </a:spcAft>
                <a:defRPr/>
              </a:pPr>
              <a:r>
                <a:rPr kumimoji="0" lang="ja-JP" altLang="en-US" sz="800" b="0" i="0" u="none" strike="noStrike" kern="0" cap="none" spc="0" normalizeH="0" baseline="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居住支援法人</a:t>
              </a:r>
              <a:r>
                <a:rPr kumimoji="0" lang="en-US" altLang="ja-JP" sz="500" kern="0" dirty="0">
                  <a:solidFill>
                    <a:srgbClr val="000000"/>
                  </a:solidFill>
                  <a:latin typeface="BIZ UDPゴシック" panose="020B0400000000000000" pitchFamily="50" charset="-128"/>
                  <a:ea typeface="BIZ UDPゴシック" panose="020B0400000000000000" pitchFamily="50" charset="-128"/>
                </a:rPr>
                <a:t>【</a:t>
              </a:r>
              <a:r>
                <a:rPr kumimoji="0" lang="ja-JP" altLang="en-US" sz="500" kern="0" dirty="0">
                  <a:solidFill>
                    <a:srgbClr val="000000"/>
                  </a:solidFill>
                  <a:latin typeface="BIZ UDPゴシック" panose="020B0400000000000000" pitchFamily="50" charset="-128"/>
                  <a:ea typeface="BIZ UDPゴシック" panose="020B0400000000000000" pitchFamily="50" charset="-128"/>
                </a:rPr>
                <a:t>②</a:t>
              </a:r>
              <a:r>
                <a:rPr kumimoji="0" lang="en-US" altLang="ja-JP" sz="500" kern="0" dirty="0">
                  <a:solidFill>
                    <a:srgbClr val="000000"/>
                  </a:solidFill>
                  <a:latin typeface="BIZ UDPゴシック" panose="020B0400000000000000" pitchFamily="50" charset="-128"/>
                  <a:ea typeface="BIZ UDPゴシック" panose="020B0400000000000000" pitchFamily="50" charset="-128"/>
                </a:rPr>
                <a:t>】</a:t>
              </a:r>
            </a:p>
            <a:p>
              <a:pPr marL="0" marR="0" lvl="0" indent="0" algn="ctr" defTabSz="844083" rtl="0" eaLnBrk="1" fontAlgn="auto" latinLnBrk="0" hangingPunct="1">
                <a:lnSpc>
                  <a:spcPct val="100000"/>
                </a:lnSpc>
                <a:spcBef>
                  <a:spcPts val="0"/>
                </a:spcBef>
                <a:spcAft>
                  <a:spcPts val="0"/>
                </a:spcAft>
                <a:buClrTx/>
                <a:buSzTx/>
                <a:buFontTx/>
                <a:buNone/>
                <a:tabLst/>
                <a:defRPr/>
              </a:pPr>
              <a:r>
                <a:rPr kumimoji="0" lang="ja-JP" altLang="en-US" sz="800" kern="0" dirty="0">
                  <a:solidFill>
                    <a:srgbClr val="C00000"/>
                  </a:solidFill>
                  <a:latin typeface="BIZ UDPゴシック" panose="020B0400000000000000" pitchFamily="50" charset="-128"/>
                  <a:ea typeface="BIZ UDPゴシック" panose="020B0400000000000000" pitchFamily="50" charset="-128"/>
                </a:rPr>
                <a:t>＜共同提案者＞</a:t>
              </a:r>
              <a:endParaRPr kumimoji="0" lang="en-US" altLang="ja-JP" sz="800" b="0" i="0" u="none" strike="noStrike" kern="0" cap="none" spc="0" normalizeH="0" baseline="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7" name="角丸四角形 121">
              <a:extLst>
                <a:ext uri="{FF2B5EF4-FFF2-40B4-BE49-F238E27FC236}">
                  <a16:creationId xmlns:a16="http://schemas.microsoft.com/office/drawing/2014/main" id="{9978789F-E784-ECD3-272D-8A5821BFF98C}"/>
                </a:ext>
              </a:extLst>
            </p:cNvPr>
            <p:cNvSpPr/>
            <p:nvPr/>
          </p:nvSpPr>
          <p:spPr>
            <a:xfrm>
              <a:off x="3796035" y="1248594"/>
              <a:ext cx="2054996" cy="1186646"/>
            </a:xfrm>
            <a:prstGeom prst="roundRect">
              <a:avLst/>
            </a:prstGeom>
            <a:solidFill>
              <a:sysClr val="window" lastClr="FFFFFF">
                <a:lumMod val="95000"/>
              </a:sysClr>
            </a:solidFill>
            <a:ln w="6350" cap="flat" cmpd="sng" algn="ctr">
              <a:solidFill>
                <a:sysClr val="window" lastClr="FFFFFF">
                  <a:lumMod val="50000"/>
                </a:sysClr>
              </a:solidFill>
              <a:prstDash val="solid"/>
            </a:ln>
            <a:effectLst/>
          </p:spPr>
          <p:txBody>
            <a:bodyPr wrap="square" rtlCol="0" anchor="ctr"/>
            <a:lstStyle>
              <a:defPPr>
                <a:defRPr lang="ja-JP"/>
              </a:defPPr>
              <a:lvl1pPr marL="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1pPr>
              <a:lvl2pPr marL="4572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2pPr>
              <a:lvl3pPr marL="9144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3pPr>
              <a:lvl4pPr marL="13716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4pPr>
              <a:lvl5pPr marL="18288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5pPr>
              <a:lvl6pPr marL="22860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6pPr>
              <a:lvl7pPr marL="27432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7pPr>
              <a:lvl8pPr marL="32004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8pPr>
              <a:lvl9pPr marL="36576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9pPr>
            </a:lstStyle>
            <a:p>
              <a:pPr lvl="0" algn="ctr" defTabSz="844083" eaLnBrk="1" fontAlgn="auto" hangingPunct="1">
                <a:spcBef>
                  <a:spcPts val="0"/>
                </a:spcBef>
                <a:spcAft>
                  <a:spcPts val="0"/>
                </a:spcAft>
                <a:defRPr/>
              </a:pPr>
              <a:r>
                <a:rPr kumimoji="0" lang="ja-JP" altLang="en-US" sz="800" kern="0" dirty="0">
                  <a:solidFill>
                    <a:srgbClr val="000000"/>
                  </a:solidFill>
                  <a:latin typeface="BIZ UDPゴシック" panose="020B0400000000000000" pitchFamily="50" charset="-128"/>
                  <a:ea typeface="BIZ UDPゴシック" panose="020B0400000000000000" pitchFamily="50" charset="-128"/>
                </a:rPr>
                <a:t>大家</a:t>
              </a:r>
              <a:r>
                <a:rPr kumimoji="0" lang="en-US" altLang="ja-JP" sz="500" kern="0" dirty="0">
                  <a:solidFill>
                    <a:srgbClr val="000000"/>
                  </a:solidFill>
                  <a:latin typeface="BIZ UDPゴシック" panose="020B0400000000000000" pitchFamily="50" charset="-128"/>
                  <a:ea typeface="BIZ UDPゴシック" panose="020B0400000000000000" pitchFamily="50" charset="-128"/>
                </a:rPr>
                <a:t>【</a:t>
              </a:r>
              <a:r>
                <a:rPr kumimoji="0" lang="ja-JP" altLang="en-US" sz="500" kern="0" dirty="0">
                  <a:solidFill>
                    <a:srgbClr val="000000"/>
                  </a:solidFill>
                  <a:latin typeface="BIZ UDPゴシック" panose="020B0400000000000000" pitchFamily="50" charset="-128"/>
                  <a:ea typeface="BIZ UDPゴシック" panose="020B0400000000000000" pitchFamily="50" charset="-128"/>
                </a:rPr>
                <a:t>①</a:t>
              </a:r>
              <a:r>
                <a:rPr kumimoji="0" lang="en-US" altLang="ja-JP" sz="500" kern="0" dirty="0">
                  <a:solidFill>
                    <a:srgbClr val="000000"/>
                  </a:solidFill>
                  <a:latin typeface="BIZ UDPゴシック" panose="020B0400000000000000" pitchFamily="50" charset="-128"/>
                  <a:ea typeface="BIZ UDPゴシック" panose="020B0400000000000000" pitchFamily="50" charset="-128"/>
                </a:rPr>
                <a:t>】</a:t>
              </a:r>
              <a:endParaRPr kumimoji="0" lang="en-US" altLang="ja-JP" sz="500" b="0" i="0" u="none" strike="noStrike" kern="0" cap="none" spc="0" normalizeH="0" baseline="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8" name="角丸四角形 121">
              <a:extLst>
                <a:ext uri="{FF2B5EF4-FFF2-40B4-BE49-F238E27FC236}">
                  <a16:creationId xmlns:a16="http://schemas.microsoft.com/office/drawing/2014/main" id="{7CF70A0C-9BD7-218E-7A15-853D05DF13F4}"/>
                </a:ext>
              </a:extLst>
            </p:cNvPr>
            <p:cNvSpPr/>
            <p:nvPr/>
          </p:nvSpPr>
          <p:spPr>
            <a:xfrm>
              <a:off x="1064944" y="4804626"/>
              <a:ext cx="1922332" cy="944745"/>
            </a:xfrm>
            <a:prstGeom prst="roundRect">
              <a:avLst/>
            </a:prstGeom>
            <a:solidFill>
              <a:sysClr val="window" lastClr="FFFFFF">
                <a:lumMod val="95000"/>
              </a:sysClr>
            </a:solidFill>
            <a:ln w="6350" cap="flat" cmpd="sng" algn="ctr">
              <a:solidFill>
                <a:sysClr val="window" lastClr="FFFFFF">
                  <a:lumMod val="50000"/>
                </a:sysClr>
              </a:solidFill>
              <a:prstDash val="solid"/>
            </a:ln>
            <a:effectLst/>
          </p:spPr>
          <p:txBody>
            <a:bodyPr wrap="square" rtlCol="0" anchor="ctr"/>
            <a:lstStyle>
              <a:defPPr>
                <a:defRPr lang="ja-JP"/>
              </a:defPPr>
              <a:lvl1pPr marL="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1pPr>
              <a:lvl2pPr marL="4572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2pPr>
              <a:lvl3pPr marL="9144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3pPr>
              <a:lvl4pPr marL="13716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4pPr>
              <a:lvl5pPr marL="18288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5pPr>
              <a:lvl6pPr marL="22860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6pPr>
              <a:lvl7pPr marL="27432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7pPr>
              <a:lvl8pPr marL="32004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8pPr>
              <a:lvl9pPr marL="36576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家賃債務保証</a:t>
              </a:r>
              <a:endParaRPr kumimoji="0" lang="en-US" altLang="ja-JP" sz="800" b="0" i="0" u="none" strike="noStrike" kern="0" cap="none" spc="0" normalizeH="0" baseline="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lvl="0" algn="ctr" defTabSz="844083" eaLnBrk="1" fontAlgn="auto" hangingPunct="1">
                <a:spcBef>
                  <a:spcPts val="0"/>
                </a:spcBef>
                <a:spcAft>
                  <a:spcPts val="0"/>
                </a:spcAft>
                <a:defRPr/>
              </a:pPr>
              <a:r>
                <a:rPr kumimoji="0" lang="ja-JP" altLang="en-US" sz="800" b="0" i="0" u="none" strike="noStrike" kern="0" cap="none" spc="0" normalizeH="0" baseline="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事業者</a:t>
              </a:r>
              <a:r>
                <a:rPr kumimoji="0" lang="en-US" altLang="ja-JP" sz="500" kern="0" dirty="0">
                  <a:solidFill>
                    <a:srgbClr val="000000"/>
                  </a:solidFill>
                  <a:latin typeface="BIZ UDPゴシック" panose="020B0400000000000000" pitchFamily="50" charset="-128"/>
                  <a:ea typeface="BIZ UDPゴシック" panose="020B0400000000000000" pitchFamily="50" charset="-128"/>
                </a:rPr>
                <a:t>【</a:t>
              </a:r>
              <a:r>
                <a:rPr kumimoji="0" lang="ja-JP" altLang="en-US" sz="500" kern="0" dirty="0">
                  <a:solidFill>
                    <a:srgbClr val="000000"/>
                  </a:solidFill>
                  <a:latin typeface="BIZ UDPゴシック" panose="020B0400000000000000" pitchFamily="50" charset="-128"/>
                  <a:ea typeface="BIZ UDPゴシック" panose="020B0400000000000000" pitchFamily="50" charset="-128"/>
                </a:rPr>
                <a:t>③</a:t>
              </a:r>
              <a:r>
                <a:rPr kumimoji="0" lang="en-US" altLang="ja-JP" sz="500" kern="0" dirty="0">
                  <a:solidFill>
                    <a:srgbClr val="000000"/>
                  </a:solidFill>
                  <a:latin typeface="BIZ UDPゴシック" panose="020B0400000000000000" pitchFamily="50" charset="-128"/>
                  <a:ea typeface="BIZ UDPゴシック" panose="020B0400000000000000" pitchFamily="50" charset="-128"/>
                </a:rPr>
                <a:t>】</a:t>
              </a:r>
              <a:endParaRPr kumimoji="0" lang="en-US" altLang="ja-JP" sz="500" b="0" i="0" u="none" strike="noStrike" kern="0" cap="none" spc="0" normalizeH="0" baseline="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0" lang="ja-JP" altLang="en-US" sz="800" kern="0" dirty="0">
                  <a:solidFill>
                    <a:srgbClr val="C00000"/>
                  </a:solidFill>
                  <a:latin typeface="BIZ UDPゴシック" panose="020B0400000000000000" pitchFamily="50" charset="-128"/>
                  <a:ea typeface="BIZ UDPゴシック" panose="020B0400000000000000" pitchFamily="50" charset="-128"/>
                </a:rPr>
                <a:t>＜代表提案者＞</a:t>
              </a:r>
              <a:endParaRPr kumimoji="0" lang="ja-JP" altLang="en-US" sz="800" b="0" i="0" u="none" strike="noStrike" kern="0" cap="none" spc="0" normalizeH="0" baseline="0" dirty="0">
                <a:ln>
                  <a:noFill/>
                </a:ln>
                <a:solidFill>
                  <a:srgbClr val="C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9" name="テキスト ボックス 68">
              <a:extLst>
                <a:ext uri="{FF2B5EF4-FFF2-40B4-BE49-F238E27FC236}">
                  <a16:creationId xmlns:a16="http://schemas.microsoft.com/office/drawing/2014/main" id="{05D980F9-3A9E-6211-77D5-90BF9A1ABD3D}"/>
                </a:ext>
              </a:extLst>
            </p:cNvPr>
            <p:cNvSpPr txBox="1"/>
            <p:nvPr/>
          </p:nvSpPr>
          <p:spPr>
            <a:xfrm>
              <a:off x="4823533" y="2712710"/>
              <a:ext cx="1626155" cy="351600"/>
            </a:xfrm>
            <a:prstGeom prst="rect">
              <a:avLst/>
            </a:prstGeom>
            <a:noFill/>
          </p:spPr>
          <p:txBody>
            <a:bodyPr wrap="square" rtlCol="0">
              <a:noAutofit/>
            </a:bodyPr>
            <a:lstStyle>
              <a:defPPr>
                <a:defRPr lang="ja-JP"/>
              </a:defPPr>
              <a:lvl1pPr marL="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1pPr>
              <a:lvl2pPr marL="4572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2pPr>
              <a:lvl3pPr marL="9144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3pPr>
              <a:lvl4pPr marL="13716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4pPr>
              <a:lvl5pPr marL="18288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5pPr>
              <a:lvl6pPr marL="22860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6pPr>
              <a:lvl7pPr marL="27432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7pPr>
              <a:lvl8pPr marL="32004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8pPr>
              <a:lvl9pPr marL="36576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l" defTabSz="844083" rtl="0" eaLnBrk="1" fontAlgn="auto" latinLnBrk="0" hangingPunct="1">
                <a:lnSpc>
                  <a:spcPct val="100000"/>
                </a:lnSpc>
                <a:spcBef>
                  <a:spcPts val="0"/>
                </a:spcBef>
                <a:spcAft>
                  <a:spcPts val="0"/>
                </a:spcAft>
                <a:buClrTx/>
                <a:buSzTx/>
                <a:buFontTx/>
                <a:buNone/>
                <a:tabLst/>
                <a:defRPr/>
              </a:pPr>
              <a:r>
                <a:rPr lang="ja-JP" altLang="en-US" sz="500" dirty="0">
                  <a:solidFill>
                    <a:srgbClr val="F79646">
                      <a:lumMod val="50000"/>
                    </a:srgbClr>
                  </a:solidFill>
                  <a:latin typeface="BIZ UDPゴシック" panose="020B0400000000000000" pitchFamily="50" charset="-128"/>
                  <a:ea typeface="BIZ UDPゴシック" panose="020B0400000000000000" pitchFamily="50" charset="-128"/>
                </a:rPr>
                <a:t>終身</a:t>
              </a:r>
              <a:r>
                <a:rPr kumimoji="1" lang="ja-JP" altLang="en-US" sz="500" b="0" i="0" u="none" strike="noStrike" kern="1200" cap="none" spc="0" normalizeH="0" baseline="0" dirty="0">
                  <a:ln>
                    <a:noFill/>
                  </a:ln>
                  <a:solidFill>
                    <a:srgbClr val="F79646">
                      <a:lumMod val="50000"/>
                    </a:srgbClr>
                  </a:solidFill>
                  <a:effectLst/>
                  <a:uLnTx/>
                  <a:uFillTx/>
                  <a:latin typeface="BIZ UDPゴシック" panose="020B0400000000000000" pitchFamily="50" charset="-128"/>
                  <a:ea typeface="BIZ UDPゴシック" panose="020B0400000000000000" pitchFamily="50" charset="-128"/>
                  <a:cs typeface="+mn-cs"/>
                </a:rPr>
                <a:t>建物賃借契約</a:t>
              </a:r>
            </a:p>
          </p:txBody>
        </p:sp>
        <p:sp>
          <p:nvSpPr>
            <p:cNvPr id="20" name="テキスト ボックス 68">
              <a:extLst>
                <a:ext uri="{FF2B5EF4-FFF2-40B4-BE49-F238E27FC236}">
                  <a16:creationId xmlns:a16="http://schemas.microsoft.com/office/drawing/2014/main" id="{09F46387-C3F7-BF94-D346-870404B4918C}"/>
                </a:ext>
              </a:extLst>
            </p:cNvPr>
            <p:cNvSpPr txBox="1"/>
            <p:nvPr/>
          </p:nvSpPr>
          <p:spPr>
            <a:xfrm>
              <a:off x="2514916" y="4425203"/>
              <a:ext cx="1085217" cy="351601"/>
            </a:xfrm>
            <a:prstGeom prst="rect">
              <a:avLst/>
            </a:prstGeom>
            <a:noFill/>
          </p:spPr>
          <p:txBody>
            <a:bodyPr wrap="square" rtlCol="0">
              <a:noAutofit/>
            </a:bodyPr>
            <a:lstStyle>
              <a:defPPr>
                <a:defRPr lang="ja-JP"/>
              </a:defPPr>
              <a:lvl1pPr marL="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1pPr>
              <a:lvl2pPr marL="4572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2pPr>
              <a:lvl3pPr marL="9144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3pPr>
              <a:lvl4pPr marL="13716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4pPr>
              <a:lvl5pPr marL="18288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5pPr>
              <a:lvl6pPr marL="22860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6pPr>
              <a:lvl7pPr marL="27432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7pPr>
              <a:lvl8pPr marL="32004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8pPr>
              <a:lvl9pPr marL="36576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500" b="0" i="0" u="none" strike="noStrike" kern="1200" cap="none" spc="0" normalizeH="0" baseline="0" dirty="0">
                  <a:ln>
                    <a:noFill/>
                  </a:ln>
                  <a:solidFill>
                    <a:srgbClr val="F79646">
                      <a:lumMod val="50000"/>
                    </a:srgbClr>
                  </a:solidFill>
                  <a:effectLst/>
                  <a:uLnTx/>
                  <a:uFillTx/>
                  <a:latin typeface="BIZ UDPゴシック" panose="020B0400000000000000" pitchFamily="50" charset="-128"/>
                  <a:ea typeface="BIZ UDPゴシック" panose="020B0400000000000000" pitchFamily="50" charset="-128"/>
                  <a:cs typeface="+mn-cs"/>
                </a:rPr>
                <a:t>家賃債務保証</a:t>
              </a:r>
            </a:p>
          </p:txBody>
        </p:sp>
        <p:sp>
          <p:nvSpPr>
            <p:cNvPr id="21" name="テキスト ボックス 68">
              <a:extLst>
                <a:ext uri="{FF2B5EF4-FFF2-40B4-BE49-F238E27FC236}">
                  <a16:creationId xmlns:a16="http://schemas.microsoft.com/office/drawing/2014/main" id="{70785C7B-3771-30BA-AA1A-9E314C6DFC02}"/>
                </a:ext>
              </a:extLst>
            </p:cNvPr>
            <p:cNvSpPr txBox="1"/>
            <p:nvPr/>
          </p:nvSpPr>
          <p:spPr>
            <a:xfrm>
              <a:off x="6240976" y="4277583"/>
              <a:ext cx="1626155" cy="351601"/>
            </a:xfrm>
            <a:prstGeom prst="rect">
              <a:avLst/>
            </a:prstGeom>
            <a:noFill/>
          </p:spPr>
          <p:txBody>
            <a:bodyPr wrap="square" rtlCol="0">
              <a:noAutofit/>
            </a:bodyPr>
            <a:lstStyle>
              <a:defPPr>
                <a:defRPr lang="ja-JP"/>
              </a:defPPr>
              <a:lvl1pPr marL="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1pPr>
              <a:lvl2pPr marL="4572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2pPr>
              <a:lvl3pPr marL="9144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3pPr>
              <a:lvl4pPr marL="13716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4pPr>
              <a:lvl5pPr marL="18288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5pPr>
              <a:lvl6pPr marL="22860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6pPr>
              <a:lvl7pPr marL="27432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7pPr>
              <a:lvl8pPr marL="32004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8pPr>
              <a:lvl9pPr marL="36576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500" b="0" i="0" u="none" strike="noStrike" kern="1200" cap="none" spc="0" normalizeH="0" baseline="0" dirty="0">
                  <a:ln>
                    <a:noFill/>
                  </a:ln>
                  <a:solidFill>
                    <a:srgbClr val="F79646">
                      <a:lumMod val="50000"/>
                    </a:srgbClr>
                  </a:solidFill>
                  <a:effectLst/>
                  <a:uLnTx/>
                  <a:uFillTx/>
                  <a:latin typeface="BIZ UDPゴシック" panose="020B0400000000000000" pitchFamily="50" charset="-128"/>
                  <a:ea typeface="BIZ UDPゴシック" panose="020B0400000000000000" pitchFamily="50" charset="-128"/>
                  <a:cs typeface="+mn-cs"/>
                </a:rPr>
                <a:t>居住サポート</a:t>
              </a:r>
            </a:p>
          </p:txBody>
        </p:sp>
        <p:cxnSp>
          <p:nvCxnSpPr>
            <p:cNvPr id="22" name="直線矢印コネクタ 21">
              <a:extLst>
                <a:ext uri="{FF2B5EF4-FFF2-40B4-BE49-F238E27FC236}">
                  <a16:creationId xmlns:a16="http://schemas.microsoft.com/office/drawing/2014/main" id="{395BC9FC-8717-87AF-8840-82E26E204A85}"/>
                </a:ext>
              </a:extLst>
            </p:cNvPr>
            <p:cNvCxnSpPr>
              <a:stCxn id="17" idx="2"/>
            </p:cNvCxnSpPr>
            <p:nvPr/>
          </p:nvCxnSpPr>
          <p:spPr>
            <a:xfrm>
              <a:off x="4823533" y="2435240"/>
              <a:ext cx="0" cy="868842"/>
            </a:xfrm>
            <a:prstGeom prst="straightConnector1">
              <a:avLst/>
            </a:prstGeom>
            <a:ln w="34925">
              <a:solidFill>
                <a:schemeClr val="accent2">
                  <a:lumMod val="75000"/>
                </a:schemeClr>
              </a:solidFill>
              <a:headEnd type="triangle" w="lg" len="sm"/>
              <a:tailEnd type="triangle" w="lg" len="sm"/>
            </a:ln>
          </p:spPr>
          <p:style>
            <a:lnRef idx="2">
              <a:schemeClr val="accent1"/>
            </a:lnRef>
            <a:fillRef idx="0">
              <a:schemeClr val="accent1"/>
            </a:fillRef>
            <a:effectRef idx="1">
              <a:schemeClr val="accent1"/>
            </a:effectRef>
            <a:fontRef idx="minor">
              <a:schemeClr val="tx1"/>
            </a:fontRef>
          </p:style>
        </p:cxnSp>
        <p:cxnSp>
          <p:nvCxnSpPr>
            <p:cNvPr id="23" name="直線矢印コネクタ 22">
              <a:extLst>
                <a:ext uri="{FF2B5EF4-FFF2-40B4-BE49-F238E27FC236}">
                  <a16:creationId xmlns:a16="http://schemas.microsoft.com/office/drawing/2014/main" id="{58B7D9FB-AE87-E5D0-D25E-8740CB42991A}"/>
                </a:ext>
              </a:extLst>
            </p:cNvPr>
            <p:cNvCxnSpPr>
              <a:cxnSpLocks/>
            </p:cNvCxnSpPr>
            <p:nvPr/>
          </p:nvCxnSpPr>
          <p:spPr>
            <a:xfrm flipH="1">
              <a:off x="3057525" y="4337755"/>
              <a:ext cx="871174" cy="653345"/>
            </a:xfrm>
            <a:prstGeom prst="straightConnector1">
              <a:avLst/>
            </a:prstGeom>
            <a:ln w="34925">
              <a:solidFill>
                <a:schemeClr val="accent2">
                  <a:lumMod val="75000"/>
                </a:schemeClr>
              </a:solidFill>
              <a:headEnd type="triangle" w="lg" len="sm"/>
              <a:tailEnd type="none" w="lg" len="sm"/>
            </a:ln>
          </p:spPr>
          <p:style>
            <a:lnRef idx="2">
              <a:schemeClr val="accent1"/>
            </a:lnRef>
            <a:fillRef idx="0">
              <a:schemeClr val="accent1"/>
            </a:fillRef>
            <a:effectRef idx="1">
              <a:schemeClr val="accent1"/>
            </a:effectRef>
            <a:fontRef idx="minor">
              <a:schemeClr val="tx1"/>
            </a:fontRef>
          </p:style>
        </p:cxnSp>
        <p:cxnSp>
          <p:nvCxnSpPr>
            <p:cNvPr id="24" name="直線矢印コネクタ 23">
              <a:extLst>
                <a:ext uri="{FF2B5EF4-FFF2-40B4-BE49-F238E27FC236}">
                  <a16:creationId xmlns:a16="http://schemas.microsoft.com/office/drawing/2014/main" id="{A9C41428-CD28-C6E1-4B15-3DC387A19790}"/>
                </a:ext>
              </a:extLst>
            </p:cNvPr>
            <p:cNvCxnSpPr>
              <a:cxnSpLocks/>
            </p:cNvCxnSpPr>
            <p:nvPr/>
          </p:nvCxnSpPr>
          <p:spPr>
            <a:xfrm>
              <a:off x="5817845" y="4277583"/>
              <a:ext cx="801738" cy="648644"/>
            </a:xfrm>
            <a:prstGeom prst="straightConnector1">
              <a:avLst/>
            </a:prstGeom>
            <a:ln w="34925">
              <a:solidFill>
                <a:schemeClr val="accent2">
                  <a:lumMod val="75000"/>
                </a:schemeClr>
              </a:solidFill>
              <a:headEnd type="triangle" w="lg" len="sm"/>
              <a:tailEnd type="none" w="lg" len="sm"/>
            </a:ln>
          </p:spPr>
          <p:style>
            <a:lnRef idx="2">
              <a:schemeClr val="accent1"/>
            </a:lnRef>
            <a:fillRef idx="0">
              <a:schemeClr val="accent1"/>
            </a:fillRef>
            <a:effectRef idx="1">
              <a:schemeClr val="accent1"/>
            </a:effectRef>
            <a:fontRef idx="minor">
              <a:schemeClr val="tx1"/>
            </a:fontRef>
          </p:style>
        </p:cxnSp>
        <p:sp>
          <p:nvSpPr>
            <p:cNvPr id="25" name="矢印: 二方向 24">
              <a:extLst>
                <a:ext uri="{FF2B5EF4-FFF2-40B4-BE49-F238E27FC236}">
                  <a16:creationId xmlns:a16="http://schemas.microsoft.com/office/drawing/2014/main" id="{2E5366FB-9522-9216-2213-33C63B034E68}"/>
                </a:ext>
              </a:extLst>
            </p:cNvPr>
            <p:cNvSpPr/>
            <p:nvPr/>
          </p:nvSpPr>
          <p:spPr>
            <a:xfrm rot="16200000">
              <a:off x="5436628" y="2007229"/>
              <a:ext cx="3234852" cy="2304297"/>
            </a:xfrm>
            <a:prstGeom prst="leftUpArrow">
              <a:avLst>
                <a:gd name="adj1" fmla="val 13426"/>
                <a:gd name="adj2" fmla="val 18800"/>
                <a:gd name="adj3" fmla="val 126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26" name="矢印: 二方向 25">
              <a:extLst>
                <a:ext uri="{FF2B5EF4-FFF2-40B4-BE49-F238E27FC236}">
                  <a16:creationId xmlns:a16="http://schemas.microsoft.com/office/drawing/2014/main" id="{E6CDB055-7BA4-041F-03CE-C3D47A78CF9D}"/>
                </a:ext>
              </a:extLst>
            </p:cNvPr>
            <p:cNvSpPr/>
            <p:nvPr/>
          </p:nvSpPr>
          <p:spPr>
            <a:xfrm rot="16200000" flipV="1">
              <a:off x="951438" y="1952664"/>
              <a:ext cx="3234852" cy="2384093"/>
            </a:xfrm>
            <a:prstGeom prst="leftUpArrow">
              <a:avLst>
                <a:gd name="adj1" fmla="val 13426"/>
                <a:gd name="adj2" fmla="val 18800"/>
                <a:gd name="adj3" fmla="val 126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27" name="左右矢印 13">
              <a:extLst>
                <a:ext uri="{FF2B5EF4-FFF2-40B4-BE49-F238E27FC236}">
                  <a16:creationId xmlns:a16="http://schemas.microsoft.com/office/drawing/2014/main" id="{6BC4BE00-6095-82CB-5AD0-6CCC64F32986}"/>
                </a:ext>
              </a:extLst>
            </p:cNvPr>
            <p:cNvSpPr/>
            <p:nvPr/>
          </p:nvSpPr>
          <p:spPr>
            <a:xfrm>
              <a:off x="3009451" y="5170471"/>
              <a:ext cx="3610132" cy="499426"/>
            </a:xfrm>
            <a:prstGeom prst="leftRightArrow">
              <a:avLst/>
            </a:prstGeom>
            <a:solidFill>
              <a:schemeClr val="bg1">
                <a:lumMod val="85000"/>
              </a:schemeClr>
            </a:solidFill>
            <a:ln w="25400" cap="flat" cmpd="sng" algn="ctr">
              <a:noFill/>
              <a:prstDash val="solid"/>
            </a:ln>
            <a:effectLst/>
          </p:spPr>
          <p:txBody>
            <a:bodyPr wrap="square" rtlCol="0" anchor="ctr"/>
            <a:lstStyle>
              <a:defPPr>
                <a:defRPr lang="ja-JP"/>
              </a:defPPr>
              <a:lvl1pPr marL="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1pPr>
              <a:lvl2pPr marL="4572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2pPr>
              <a:lvl3pPr marL="9144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3pPr>
              <a:lvl4pPr marL="13716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4pPr>
              <a:lvl5pPr marL="18288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5pPr>
              <a:lvl6pPr marL="22860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6pPr>
              <a:lvl7pPr marL="27432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7pPr>
              <a:lvl8pPr marL="32004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8pPr>
              <a:lvl9pPr marL="36576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28" name="テキスト ボックス 68">
              <a:extLst>
                <a:ext uri="{FF2B5EF4-FFF2-40B4-BE49-F238E27FC236}">
                  <a16:creationId xmlns:a16="http://schemas.microsoft.com/office/drawing/2014/main" id="{5949F2EA-F873-1623-B561-AF45B7295BD8}"/>
                </a:ext>
              </a:extLst>
            </p:cNvPr>
            <p:cNvSpPr txBox="1"/>
            <p:nvPr/>
          </p:nvSpPr>
          <p:spPr>
            <a:xfrm>
              <a:off x="1375230" y="2445910"/>
              <a:ext cx="1279723" cy="351601"/>
            </a:xfrm>
            <a:prstGeom prst="rect">
              <a:avLst/>
            </a:prstGeom>
            <a:noFill/>
          </p:spPr>
          <p:txBody>
            <a:bodyPr wrap="square" rtlCol="0">
              <a:noAutofit/>
            </a:bodyPr>
            <a:lstStyle>
              <a:defPPr>
                <a:defRPr lang="ja-JP"/>
              </a:defPPr>
              <a:lvl1pPr marL="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1pPr>
              <a:lvl2pPr marL="4572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2pPr>
              <a:lvl3pPr marL="9144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3pPr>
              <a:lvl4pPr marL="13716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4pPr>
              <a:lvl5pPr marL="18288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5pPr>
              <a:lvl6pPr marL="22860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6pPr>
              <a:lvl7pPr marL="27432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7pPr>
              <a:lvl8pPr marL="32004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8pPr>
              <a:lvl9pPr marL="36576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dirty="0">
                  <a:ln>
                    <a:noFill/>
                  </a:ln>
                  <a:solidFill>
                    <a:srgbClr val="F79646">
                      <a:lumMod val="50000"/>
                    </a:srgbClr>
                  </a:solidFill>
                  <a:effectLst/>
                  <a:uLnTx/>
                  <a:uFillTx/>
                  <a:latin typeface="BIZ UDPゴシック" panose="020B0400000000000000" pitchFamily="50" charset="-128"/>
                  <a:ea typeface="BIZ UDPゴシック" panose="020B0400000000000000" pitchFamily="50" charset="-128"/>
                  <a:cs typeface="+mn-cs"/>
                </a:rPr>
                <a:t>連携</a:t>
              </a:r>
            </a:p>
          </p:txBody>
        </p:sp>
        <p:sp>
          <p:nvSpPr>
            <p:cNvPr id="29" name="テキスト ボックス 68">
              <a:extLst>
                <a:ext uri="{FF2B5EF4-FFF2-40B4-BE49-F238E27FC236}">
                  <a16:creationId xmlns:a16="http://schemas.microsoft.com/office/drawing/2014/main" id="{129080FE-459B-DD52-0564-E14C12264210}"/>
                </a:ext>
              </a:extLst>
            </p:cNvPr>
            <p:cNvSpPr txBox="1"/>
            <p:nvPr/>
          </p:nvSpPr>
          <p:spPr>
            <a:xfrm>
              <a:off x="7617215" y="2488118"/>
              <a:ext cx="1279724" cy="351600"/>
            </a:xfrm>
            <a:prstGeom prst="rect">
              <a:avLst/>
            </a:prstGeom>
            <a:noFill/>
          </p:spPr>
          <p:txBody>
            <a:bodyPr wrap="square" rtlCol="0">
              <a:noAutofit/>
            </a:bodyPr>
            <a:lstStyle>
              <a:defPPr>
                <a:defRPr lang="ja-JP"/>
              </a:defPPr>
              <a:lvl1pPr marL="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1pPr>
              <a:lvl2pPr marL="4572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2pPr>
              <a:lvl3pPr marL="9144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3pPr>
              <a:lvl4pPr marL="13716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4pPr>
              <a:lvl5pPr marL="18288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5pPr>
              <a:lvl6pPr marL="22860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6pPr>
              <a:lvl7pPr marL="27432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7pPr>
              <a:lvl8pPr marL="32004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8pPr>
              <a:lvl9pPr marL="36576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dirty="0">
                  <a:ln>
                    <a:noFill/>
                  </a:ln>
                  <a:solidFill>
                    <a:srgbClr val="F79646">
                      <a:lumMod val="50000"/>
                    </a:srgbClr>
                  </a:solidFill>
                  <a:effectLst/>
                  <a:uLnTx/>
                  <a:uFillTx/>
                  <a:latin typeface="BIZ UDPゴシック" panose="020B0400000000000000" pitchFamily="50" charset="-128"/>
                  <a:ea typeface="BIZ UDPゴシック" panose="020B0400000000000000" pitchFamily="50" charset="-128"/>
                  <a:cs typeface="+mn-cs"/>
                </a:rPr>
                <a:t>連携</a:t>
              </a:r>
            </a:p>
          </p:txBody>
        </p:sp>
        <p:sp>
          <p:nvSpPr>
            <p:cNvPr id="30" name="テキスト ボックス 68">
              <a:extLst>
                <a:ext uri="{FF2B5EF4-FFF2-40B4-BE49-F238E27FC236}">
                  <a16:creationId xmlns:a16="http://schemas.microsoft.com/office/drawing/2014/main" id="{E618A7DD-CEB8-DFA4-5476-CD649993415E}"/>
                </a:ext>
              </a:extLst>
            </p:cNvPr>
            <p:cNvSpPr txBox="1"/>
            <p:nvPr/>
          </p:nvSpPr>
          <p:spPr>
            <a:xfrm>
              <a:off x="4538123" y="5450283"/>
              <a:ext cx="1279724" cy="351601"/>
            </a:xfrm>
            <a:prstGeom prst="rect">
              <a:avLst/>
            </a:prstGeom>
            <a:noFill/>
          </p:spPr>
          <p:txBody>
            <a:bodyPr wrap="square" rtlCol="0">
              <a:noAutofit/>
            </a:bodyPr>
            <a:lstStyle>
              <a:defPPr>
                <a:defRPr lang="ja-JP"/>
              </a:defPPr>
              <a:lvl1pPr marL="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1pPr>
              <a:lvl2pPr marL="4572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2pPr>
              <a:lvl3pPr marL="9144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3pPr>
              <a:lvl4pPr marL="13716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4pPr>
              <a:lvl5pPr marL="18288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5pPr>
              <a:lvl6pPr marL="22860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6pPr>
              <a:lvl7pPr marL="27432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7pPr>
              <a:lvl8pPr marL="32004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8pPr>
              <a:lvl9pPr marL="36576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dirty="0">
                  <a:ln>
                    <a:noFill/>
                  </a:ln>
                  <a:solidFill>
                    <a:srgbClr val="F79646">
                      <a:lumMod val="50000"/>
                    </a:srgbClr>
                  </a:solidFill>
                  <a:effectLst/>
                  <a:uLnTx/>
                  <a:uFillTx/>
                  <a:latin typeface="BIZ UDPゴシック" panose="020B0400000000000000" pitchFamily="50" charset="-128"/>
                  <a:ea typeface="BIZ UDPゴシック" panose="020B0400000000000000" pitchFamily="50" charset="-128"/>
                  <a:cs typeface="+mn-cs"/>
                </a:rPr>
                <a:t>連携</a:t>
              </a:r>
            </a:p>
          </p:txBody>
        </p:sp>
        <p:sp>
          <p:nvSpPr>
            <p:cNvPr id="31" name="テキスト ボックス 68">
              <a:extLst>
                <a:ext uri="{FF2B5EF4-FFF2-40B4-BE49-F238E27FC236}">
                  <a16:creationId xmlns:a16="http://schemas.microsoft.com/office/drawing/2014/main" id="{466B52C0-DBFD-13A6-F2C2-193F87106DA4}"/>
                </a:ext>
              </a:extLst>
            </p:cNvPr>
            <p:cNvSpPr txBox="1"/>
            <p:nvPr/>
          </p:nvSpPr>
          <p:spPr>
            <a:xfrm>
              <a:off x="686083" y="2983576"/>
              <a:ext cx="2215120" cy="1047960"/>
            </a:xfrm>
            <a:prstGeom prst="rect">
              <a:avLst/>
            </a:prstGeom>
            <a:noFill/>
          </p:spPr>
          <p:txBody>
            <a:bodyPr wrap="square" rtlCol="0">
              <a:noAutofit/>
            </a:bodyPr>
            <a:lstStyle>
              <a:defPPr>
                <a:defRPr lang="ja-JP"/>
              </a:defPPr>
              <a:lvl1pPr marL="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1pPr>
              <a:lvl2pPr marL="4572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2pPr>
              <a:lvl3pPr marL="9144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3pPr>
              <a:lvl4pPr marL="13716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4pPr>
              <a:lvl5pPr marL="18288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5pPr>
              <a:lvl6pPr marL="22860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6pPr>
              <a:lvl7pPr marL="27432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7pPr>
              <a:lvl8pPr marL="32004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8pPr>
              <a:lvl9pPr marL="36576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l" defTabSz="844083" rtl="0" eaLnBrk="1" fontAlgn="auto" latinLnBrk="0" hangingPunct="1">
                <a:lnSpc>
                  <a:spcPct val="100000"/>
                </a:lnSpc>
                <a:spcBef>
                  <a:spcPts val="0"/>
                </a:spcBef>
                <a:spcAft>
                  <a:spcPts val="0"/>
                </a:spcAft>
                <a:buClrTx/>
                <a:buSzTx/>
                <a:buFontTx/>
                <a:buNone/>
                <a:tabLst/>
                <a:defRPr/>
              </a:pPr>
              <a:r>
                <a:rPr lang="en-US" altLang="ja-JP" sz="500" dirty="0">
                  <a:latin typeface="BIZ UDPゴシック" panose="020B0400000000000000" pitchFamily="50" charset="-128"/>
                  <a:ea typeface="BIZ UDPゴシック" panose="020B0400000000000000" pitchFamily="50" charset="-128"/>
                </a:rPr>
                <a:t>【</a:t>
              </a:r>
              <a:r>
                <a:rPr lang="ja-JP" altLang="en-US" sz="500" dirty="0">
                  <a:latin typeface="BIZ UDPゴシック" panose="020B0400000000000000" pitchFamily="50" charset="-128"/>
                  <a:ea typeface="BIZ UDPゴシック" panose="020B0400000000000000" pitchFamily="50" charset="-128"/>
                </a:rPr>
                <a:t>③</a:t>
              </a:r>
              <a:r>
                <a:rPr lang="en-US" altLang="ja-JP" sz="500" dirty="0">
                  <a:latin typeface="BIZ UDPゴシック" panose="020B0400000000000000" pitchFamily="50" charset="-128"/>
                  <a:ea typeface="BIZ UDPゴシック" panose="020B0400000000000000" pitchFamily="50" charset="-128"/>
                </a:rPr>
                <a:t>】</a:t>
              </a:r>
              <a:r>
                <a:rPr kumimoji="1" lang="ja-JP" altLang="en-US" sz="500" b="0" i="0" u="none" strike="noStrike" kern="1200" cap="none" spc="0" normalizeH="0" baseline="0" dirty="0">
                  <a:ln>
                    <a:noFill/>
                  </a:ln>
                  <a:effectLst/>
                  <a:uLnTx/>
                  <a:uFillTx/>
                  <a:latin typeface="BIZ UDPゴシック" panose="020B0400000000000000" pitchFamily="50" charset="-128"/>
                  <a:ea typeface="BIZ UDPゴシック" panose="020B0400000000000000" pitchFamily="50" charset="-128"/>
                  <a:cs typeface="+mn-cs"/>
                </a:rPr>
                <a:t>が、家賃債務保証を提供することで、</a:t>
              </a:r>
              <a:r>
                <a:rPr kumimoji="1" lang="en-US" altLang="ja-JP" sz="500" b="0" i="0" u="none" strike="noStrike" kern="1200" cap="none" spc="0" normalizeH="0" baseline="0" dirty="0">
                  <a:ln>
                    <a:noFill/>
                  </a:ln>
                  <a:effectLst/>
                  <a:uLnTx/>
                  <a:uFillTx/>
                  <a:latin typeface="BIZ UDPゴシック" panose="020B0400000000000000" pitchFamily="50" charset="-128"/>
                  <a:ea typeface="BIZ UDPゴシック" panose="020B0400000000000000" pitchFamily="50" charset="-128"/>
                  <a:cs typeface="+mn-cs"/>
                </a:rPr>
                <a:t>【</a:t>
              </a:r>
              <a:r>
                <a:rPr kumimoji="1" lang="ja-JP" altLang="en-US" sz="500" b="0" i="0" u="none" strike="noStrike" kern="1200" cap="none" spc="0" normalizeH="0" baseline="0" dirty="0">
                  <a:ln>
                    <a:noFill/>
                  </a:ln>
                  <a:effectLst/>
                  <a:uLnTx/>
                  <a:uFillTx/>
                  <a:latin typeface="BIZ UDPゴシック" panose="020B0400000000000000" pitchFamily="50" charset="-128"/>
                  <a:ea typeface="BIZ UDPゴシック" panose="020B0400000000000000" pitchFamily="50" charset="-128"/>
                  <a:cs typeface="+mn-cs"/>
                </a:rPr>
                <a:t>①</a:t>
              </a:r>
              <a:r>
                <a:rPr kumimoji="1" lang="en-US" altLang="ja-JP" sz="500" b="0" i="0" u="none" strike="noStrike" kern="1200" cap="none" spc="0" normalizeH="0" baseline="0" dirty="0">
                  <a:ln>
                    <a:noFill/>
                  </a:ln>
                  <a:effectLst/>
                  <a:uLnTx/>
                  <a:uFillTx/>
                  <a:latin typeface="BIZ UDPゴシック" panose="020B0400000000000000" pitchFamily="50" charset="-128"/>
                  <a:ea typeface="BIZ UDPゴシック" panose="020B0400000000000000" pitchFamily="50" charset="-128"/>
                  <a:cs typeface="+mn-cs"/>
                </a:rPr>
                <a:t>】</a:t>
              </a:r>
              <a:r>
                <a:rPr kumimoji="1" lang="ja-JP" altLang="en-US" sz="500" b="0" i="0" u="none" strike="noStrike" kern="1200" cap="none" spc="0" normalizeH="0" baseline="0" dirty="0">
                  <a:ln>
                    <a:noFill/>
                  </a:ln>
                  <a:effectLst/>
                  <a:uLnTx/>
                  <a:uFillTx/>
                  <a:latin typeface="BIZ UDPゴシック" panose="020B0400000000000000" pitchFamily="50" charset="-128"/>
                  <a:ea typeface="BIZ UDPゴシック" panose="020B0400000000000000" pitchFamily="50" charset="-128"/>
                  <a:cs typeface="+mn-cs"/>
                </a:rPr>
                <a:t>が住宅確保要配慮者の入居を不安に感じる家賃滞納のリスクを解消できる</a:t>
              </a:r>
            </a:p>
          </p:txBody>
        </p:sp>
        <p:sp>
          <p:nvSpPr>
            <p:cNvPr id="32" name="テキスト ボックス 68">
              <a:extLst>
                <a:ext uri="{FF2B5EF4-FFF2-40B4-BE49-F238E27FC236}">
                  <a16:creationId xmlns:a16="http://schemas.microsoft.com/office/drawing/2014/main" id="{493C37B7-4FF9-D926-6BD8-3FE0667D6689}"/>
                </a:ext>
              </a:extLst>
            </p:cNvPr>
            <p:cNvSpPr txBox="1"/>
            <p:nvPr/>
          </p:nvSpPr>
          <p:spPr>
            <a:xfrm>
              <a:off x="6763171" y="2997528"/>
              <a:ext cx="2304298" cy="351601"/>
            </a:xfrm>
            <a:prstGeom prst="rect">
              <a:avLst/>
            </a:prstGeom>
            <a:noFill/>
          </p:spPr>
          <p:txBody>
            <a:bodyPr wrap="square" rtlCol="0">
              <a:noAutofit/>
            </a:bodyPr>
            <a:lstStyle>
              <a:defPPr>
                <a:defRPr lang="ja-JP"/>
              </a:defPPr>
              <a:lvl1pPr marL="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1pPr>
              <a:lvl2pPr marL="4572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2pPr>
              <a:lvl3pPr marL="9144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3pPr>
              <a:lvl4pPr marL="13716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4pPr>
              <a:lvl5pPr marL="18288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5pPr>
              <a:lvl6pPr marL="22860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6pPr>
              <a:lvl7pPr marL="27432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7pPr>
              <a:lvl8pPr marL="32004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8pPr>
              <a:lvl9pPr marL="36576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9pPr>
            </a:lstStyle>
            <a:p>
              <a:pPr lvl="0" defTabSz="844083" eaLnBrk="1" fontAlgn="auto" hangingPunct="1">
                <a:spcBef>
                  <a:spcPts val="0"/>
                </a:spcBef>
                <a:spcAft>
                  <a:spcPts val="0"/>
                </a:spcAft>
                <a:defRPr/>
              </a:pPr>
              <a:r>
                <a:rPr lang="en-US" altLang="ja-JP" sz="500" dirty="0">
                  <a:latin typeface="BIZ UDPゴシック" panose="020B0400000000000000" pitchFamily="50" charset="-128"/>
                  <a:ea typeface="BIZ UDPゴシック" panose="020B0400000000000000" pitchFamily="50" charset="-128"/>
                </a:rPr>
                <a:t>【</a:t>
              </a:r>
              <a:r>
                <a:rPr lang="ja-JP" altLang="en-US" sz="500" dirty="0">
                  <a:latin typeface="BIZ UDPゴシック" panose="020B0400000000000000" pitchFamily="50" charset="-128"/>
                  <a:ea typeface="BIZ UDPゴシック" panose="020B0400000000000000" pitchFamily="50" charset="-128"/>
                </a:rPr>
                <a:t>②</a:t>
              </a:r>
              <a:r>
                <a:rPr lang="en-US" altLang="ja-JP" sz="500" dirty="0">
                  <a:latin typeface="BIZ UDPゴシック" panose="020B0400000000000000" pitchFamily="50" charset="-128"/>
                  <a:ea typeface="BIZ UDPゴシック" panose="020B0400000000000000" pitchFamily="50" charset="-128"/>
                </a:rPr>
                <a:t>】</a:t>
              </a:r>
              <a:r>
                <a:rPr lang="ja-JP" altLang="en-US" sz="500" dirty="0">
                  <a:latin typeface="BIZ UDPゴシック" panose="020B0400000000000000" pitchFamily="50" charset="-128"/>
                  <a:ea typeface="BIZ UDPゴシック" panose="020B0400000000000000" pitchFamily="50" charset="-128"/>
                </a:rPr>
                <a:t>が、居住サポートを提供することで、</a:t>
              </a:r>
              <a:r>
                <a:rPr lang="en-US" altLang="ja-JP" sz="500" dirty="0">
                  <a:latin typeface="BIZ UDPゴシック" panose="020B0400000000000000" pitchFamily="50" charset="-128"/>
                  <a:ea typeface="BIZ UDPゴシック" panose="020B0400000000000000" pitchFamily="50" charset="-128"/>
                </a:rPr>
                <a:t> 【</a:t>
              </a:r>
              <a:r>
                <a:rPr lang="ja-JP" altLang="en-US" sz="500" dirty="0">
                  <a:latin typeface="BIZ UDPゴシック" panose="020B0400000000000000" pitchFamily="50" charset="-128"/>
                  <a:ea typeface="BIZ UDPゴシック" panose="020B0400000000000000" pitchFamily="50" charset="-128"/>
                </a:rPr>
                <a:t>①</a:t>
              </a:r>
              <a:r>
                <a:rPr lang="en-US" altLang="ja-JP" sz="500" dirty="0">
                  <a:latin typeface="BIZ UDPゴシック" panose="020B0400000000000000" pitchFamily="50" charset="-128"/>
                  <a:ea typeface="BIZ UDPゴシック" panose="020B0400000000000000" pitchFamily="50" charset="-128"/>
                </a:rPr>
                <a:t>】</a:t>
              </a:r>
              <a:r>
                <a:rPr lang="ja-JP" altLang="en-US" sz="500" dirty="0">
                  <a:latin typeface="BIZ UDPゴシック" panose="020B0400000000000000" pitchFamily="50" charset="-128"/>
                  <a:ea typeface="BIZ UDPゴシック" panose="020B0400000000000000" pitchFamily="50" charset="-128"/>
                </a:rPr>
                <a:t>が住宅確保要配慮者の入居を入居を不安に感じる孤独死のリスクを解消できる</a:t>
              </a:r>
              <a:endParaRPr kumimoji="1" lang="ja-JP" altLang="en-US" sz="500" b="0" i="0" u="none" strike="noStrike" kern="1200" cap="none" spc="0" normalizeH="0" baseline="0" dirty="0">
                <a:ln>
                  <a:noFill/>
                </a:ln>
                <a:effectLst/>
                <a:uLnTx/>
                <a:uFillTx/>
                <a:latin typeface="BIZ UDPゴシック" panose="020B0400000000000000" pitchFamily="50" charset="-128"/>
                <a:ea typeface="BIZ UDPゴシック" panose="020B0400000000000000" pitchFamily="50" charset="-128"/>
                <a:cs typeface="+mn-cs"/>
              </a:endParaRPr>
            </a:p>
          </p:txBody>
        </p:sp>
        <p:sp>
          <p:nvSpPr>
            <p:cNvPr id="33" name="テキスト ボックス 68">
              <a:extLst>
                <a:ext uri="{FF2B5EF4-FFF2-40B4-BE49-F238E27FC236}">
                  <a16:creationId xmlns:a16="http://schemas.microsoft.com/office/drawing/2014/main" id="{7350FF18-7C3C-F09C-A024-654C013EE3DF}"/>
                </a:ext>
              </a:extLst>
            </p:cNvPr>
            <p:cNvSpPr txBox="1"/>
            <p:nvPr/>
          </p:nvSpPr>
          <p:spPr>
            <a:xfrm>
              <a:off x="2514915" y="5891162"/>
              <a:ext cx="4879855" cy="508013"/>
            </a:xfrm>
            <a:prstGeom prst="rect">
              <a:avLst/>
            </a:prstGeom>
            <a:noFill/>
          </p:spPr>
          <p:txBody>
            <a:bodyPr wrap="square" rtlCol="0">
              <a:noAutofit/>
            </a:bodyPr>
            <a:lstStyle>
              <a:defPPr>
                <a:defRPr lang="ja-JP"/>
              </a:defPPr>
              <a:lvl1pPr marL="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1pPr>
              <a:lvl2pPr marL="4572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2pPr>
              <a:lvl3pPr marL="9144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3pPr>
              <a:lvl4pPr marL="13716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4pPr>
              <a:lvl5pPr marL="1828800" indent="0" algn="l" rtl="0" eaLnBrk="0" fontAlgn="base" hangingPunct="0">
                <a:spcBef>
                  <a:spcPct val="0"/>
                </a:spcBef>
                <a:spcAft>
                  <a:spcPct val="0"/>
                </a:spcAft>
                <a:defRPr kumimoji="1" sz="1100" kern="1200">
                  <a:solidFill>
                    <a:schemeClr val="tx1"/>
                  </a:solidFill>
                  <a:latin typeface="Arial" panose="020B0604020202020204" pitchFamily="34" charset="0"/>
                  <a:ea typeface="ＭＳ Ｐゴシック" panose="020B0600070205080204" pitchFamily="50" charset="-128"/>
                  <a:cs typeface="+mn-cs"/>
                </a:defRPr>
              </a:lvl5pPr>
              <a:lvl6pPr marL="22860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6pPr>
              <a:lvl7pPr marL="27432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7pPr>
              <a:lvl8pPr marL="32004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8pPr>
              <a:lvl9pPr marL="3657600" indent="0" algn="l" defTabSz="914400" rtl="0" eaLnBrk="1" latinLnBrk="0" hangingPunct="1">
                <a:defRPr kumimoji="1" sz="1100" kern="1200">
                  <a:solidFill>
                    <a:schemeClr val="tx1"/>
                  </a:solidFill>
                  <a:latin typeface="Arial" panose="020B0604020202020204" pitchFamily="34" charset="0"/>
                  <a:ea typeface="ＭＳ Ｐゴシック" panose="020B0600070205080204" pitchFamily="50" charset="-128"/>
                  <a:cs typeface="+mn-cs"/>
                </a:defRPr>
              </a:lvl9pPr>
            </a:lstStyle>
            <a:p>
              <a:pPr lvl="0" defTabSz="844083" eaLnBrk="1" fontAlgn="auto" hangingPunct="1">
                <a:spcBef>
                  <a:spcPts val="0"/>
                </a:spcBef>
                <a:spcAft>
                  <a:spcPts val="0"/>
                </a:spcAft>
                <a:defRPr/>
              </a:pPr>
              <a:r>
                <a:rPr kumimoji="1" lang="en-US" altLang="ja-JP" sz="500" b="0" i="0" u="none" strike="noStrike" kern="1200" cap="none" spc="0" normalizeH="0" baseline="0" dirty="0">
                  <a:ln>
                    <a:noFill/>
                  </a:ln>
                  <a:effectLst/>
                  <a:uLnTx/>
                  <a:uFillTx/>
                  <a:latin typeface="BIZ UDPゴシック" panose="020B0400000000000000" pitchFamily="50" charset="-128"/>
                  <a:ea typeface="BIZ UDPゴシック" panose="020B0400000000000000" pitchFamily="50" charset="-128"/>
                  <a:cs typeface="+mn-cs"/>
                </a:rPr>
                <a:t>【</a:t>
              </a:r>
              <a:r>
                <a:rPr kumimoji="1" lang="ja-JP" altLang="en-US" sz="500" b="0" i="0" u="none" strike="noStrike" kern="1200" cap="none" spc="0" normalizeH="0" baseline="0" dirty="0">
                  <a:ln>
                    <a:noFill/>
                  </a:ln>
                  <a:effectLst/>
                  <a:uLnTx/>
                  <a:uFillTx/>
                  <a:latin typeface="BIZ UDPゴシック" panose="020B0400000000000000" pitchFamily="50" charset="-128"/>
                  <a:ea typeface="BIZ UDPゴシック" panose="020B0400000000000000" pitchFamily="50" charset="-128"/>
                  <a:cs typeface="+mn-cs"/>
                </a:rPr>
                <a:t>③</a:t>
              </a:r>
              <a:r>
                <a:rPr kumimoji="1" lang="en-US" altLang="ja-JP" sz="500" b="0" i="0" u="none" strike="noStrike" kern="1200" cap="none" spc="0" normalizeH="0" baseline="0" dirty="0">
                  <a:ln>
                    <a:noFill/>
                  </a:ln>
                  <a:effectLst/>
                  <a:uLnTx/>
                  <a:uFillTx/>
                  <a:latin typeface="BIZ UDPゴシック" panose="020B0400000000000000" pitchFamily="50" charset="-128"/>
                  <a:ea typeface="BIZ UDPゴシック" panose="020B0400000000000000" pitchFamily="50" charset="-128"/>
                  <a:cs typeface="+mn-cs"/>
                </a:rPr>
                <a:t>】</a:t>
              </a:r>
              <a:r>
                <a:rPr lang="ja-JP" altLang="en-US" sz="500" dirty="0">
                  <a:latin typeface="BIZ UDPゴシック" panose="020B0400000000000000" pitchFamily="50" charset="-128"/>
                  <a:ea typeface="BIZ UDPゴシック" panose="020B0400000000000000" pitchFamily="50" charset="-128"/>
                </a:rPr>
                <a:t>が緊急連絡先を引き受け、</a:t>
              </a:r>
              <a:r>
                <a:rPr lang="en-US" altLang="ja-JP" sz="500" dirty="0">
                  <a:latin typeface="BIZ UDPゴシック" panose="020B0400000000000000" pitchFamily="50" charset="-128"/>
                  <a:ea typeface="BIZ UDPゴシック" panose="020B0400000000000000" pitchFamily="50" charset="-128"/>
                </a:rPr>
                <a:t>【</a:t>
              </a:r>
              <a:r>
                <a:rPr lang="ja-JP" altLang="en-US" sz="500" dirty="0">
                  <a:latin typeface="BIZ UDPゴシック" panose="020B0400000000000000" pitchFamily="50" charset="-128"/>
                  <a:ea typeface="BIZ UDPゴシック" panose="020B0400000000000000" pitchFamily="50" charset="-128"/>
                </a:rPr>
                <a:t>②</a:t>
              </a:r>
              <a:r>
                <a:rPr lang="en-US" altLang="ja-JP" sz="500" dirty="0">
                  <a:latin typeface="BIZ UDPゴシック" panose="020B0400000000000000" pitchFamily="50" charset="-128"/>
                  <a:ea typeface="BIZ UDPゴシック" panose="020B0400000000000000" pitchFamily="50" charset="-128"/>
                </a:rPr>
                <a:t>】</a:t>
              </a:r>
              <a:r>
                <a:rPr lang="ja-JP" altLang="en-US" sz="500" dirty="0">
                  <a:latin typeface="BIZ UDPゴシック" panose="020B0400000000000000" pitchFamily="50" charset="-128"/>
                  <a:ea typeface="BIZ UDPゴシック" panose="020B0400000000000000" pitchFamily="50" charset="-128"/>
                </a:rPr>
                <a:t>が残置物処理費を保証することで、</a:t>
              </a:r>
              <a:r>
                <a:rPr lang="en-US" altLang="ja-JP" sz="500" dirty="0">
                  <a:latin typeface="BIZ UDPゴシック" panose="020B0400000000000000" pitchFamily="50" charset="-128"/>
                  <a:ea typeface="BIZ UDPゴシック" panose="020B0400000000000000" pitchFamily="50" charset="-128"/>
                </a:rPr>
                <a:t>【</a:t>
              </a:r>
              <a:r>
                <a:rPr lang="ja-JP" altLang="en-US" sz="500" dirty="0">
                  <a:latin typeface="BIZ UDPゴシック" panose="020B0400000000000000" pitchFamily="50" charset="-128"/>
                  <a:ea typeface="BIZ UDPゴシック" panose="020B0400000000000000" pitchFamily="50" charset="-128"/>
                </a:rPr>
                <a:t>①</a:t>
              </a:r>
              <a:r>
                <a:rPr lang="en-US" altLang="ja-JP" sz="500" dirty="0">
                  <a:latin typeface="BIZ UDPゴシック" panose="020B0400000000000000" pitchFamily="50" charset="-128"/>
                  <a:ea typeface="BIZ UDPゴシック" panose="020B0400000000000000" pitchFamily="50" charset="-128"/>
                </a:rPr>
                <a:t>】</a:t>
              </a:r>
              <a:r>
                <a:rPr lang="ja-JP" altLang="en-US" sz="500" dirty="0">
                  <a:latin typeface="BIZ UDPゴシック" panose="020B0400000000000000" pitchFamily="50" charset="-128"/>
                  <a:ea typeface="BIZ UDPゴシック" panose="020B0400000000000000" pitchFamily="50" charset="-128"/>
                </a:rPr>
                <a:t>が住宅確保要配慮者の入居を不安に感じるリスクを解消できる</a:t>
              </a:r>
              <a:endParaRPr kumimoji="1" lang="ja-JP" altLang="en-US" sz="500" b="0" i="0" u="none" strike="noStrike" kern="1200" cap="none" spc="0" normalizeH="0" baseline="0" dirty="0">
                <a:ln>
                  <a:noFill/>
                </a:ln>
                <a:effectLst/>
                <a:uLnTx/>
                <a:uFillTx/>
                <a:latin typeface="BIZ UDPゴシック" panose="020B0400000000000000" pitchFamily="50" charset="-128"/>
                <a:ea typeface="BIZ UDPゴシック" panose="020B0400000000000000" pitchFamily="50" charset="-128"/>
                <a:cs typeface="+mn-cs"/>
              </a:endParaRPr>
            </a:p>
          </p:txBody>
        </p:sp>
      </p:grpSp>
      <p:sp>
        <p:nvSpPr>
          <p:cNvPr id="35" name="吹き出し: 四角形 34">
            <a:extLst>
              <a:ext uri="{FF2B5EF4-FFF2-40B4-BE49-F238E27FC236}">
                <a16:creationId xmlns:a16="http://schemas.microsoft.com/office/drawing/2014/main" id="{C9690330-5D6E-358C-8D39-3D7A7026E5BE}"/>
              </a:ext>
            </a:extLst>
          </p:cNvPr>
          <p:cNvSpPr/>
          <p:nvPr/>
        </p:nvSpPr>
        <p:spPr>
          <a:xfrm>
            <a:off x="-4170981" y="1835131"/>
            <a:ext cx="3744416" cy="1144919"/>
          </a:xfrm>
          <a:prstGeom prst="wedgeRectCallout">
            <a:avLst>
              <a:gd name="adj1" fmla="val 59483"/>
              <a:gd name="adj2" fmla="val 6948"/>
            </a:avLst>
          </a:prstGeom>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r>
              <a:rPr kumimoji="1" lang="ja-JP" altLang="en-US" sz="1600" dirty="0">
                <a:solidFill>
                  <a:schemeClr val="tx1"/>
                </a:solidFill>
                <a:latin typeface="Meiryo UI" panose="020B0604030504040204" pitchFamily="50" charset="-128"/>
                <a:ea typeface="Meiryo UI" panose="020B0604030504040204" pitchFamily="50" charset="-128"/>
              </a:rPr>
              <a:t>事業実施体制等をベースに、取組の内容を記載してください。図や表を多用し、表現</a:t>
            </a:r>
          </a:p>
        </p:txBody>
      </p:sp>
      <p:sp>
        <p:nvSpPr>
          <p:cNvPr id="36" name="正方形/長方形 35">
            <a:extLst>
              <a:ext uri="{FF2B5EF4-FFF2-40B4-BE49-F238E27FC236}">
                <a16:creationId xmlns:a16="http://schemas.microsoft.com/office/drawing/2014/main" id="{469B3198-116A-E3C7-1281-6B85244E5D23}"/>
              </a:ext>
            </a:extLst>
          </p:cNvPr>
          <p:cNvSpPr/>
          <p:nvPr/>
        </p:nvSpPr>
        <p:spPr>
          <a:xfrm>
            <a:off x="91425" y="1581775"/>
            <a:ext cx="5923516" cy="8281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44000" rIns="72000" rtlCol="0" anchor="t" anchorCtr="0"/>
          <a:lstStyle/>
          <a:p>
            <a:r>
              <a:rPr kumimoji="1" lang="ja-JP" altLang="en-US" sz="1200" u="none" dirty="0">
                <a:solidFill>
                  <a:schemeClr val="tx1"/>
                </a:solidFill>
                <a:latin typeface="BIZ UDPゴシック" panose="020B0400000000000000" pitchFamily="50" charset="-128"/>
                <a:ea typeface="BIZ UDPゴシック" panose="020B0400000000000000" pitchFamily="50" charset="-128"/>
              </a:rPr>
              <a:t>・○○と○○、○○を行う○○が居住支援法人と連携することにより居住サポート住宅の運営・相談対応、○○、○○を実施し</a:t>
            </a:r>
            <a:endParaRPr kumimoji="1" lang="en-US" altLang="ja-JP" sz="120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u="none" dirty="0">
                <a:solidFill>
                  <a:schemeClr val="tx1"/>
                </a:solidFill>
                <a:latin typeface="BIZ UDPゴシック" panose="020B0400000000000000" pitchFamily="50" charset="-128"/>
                <a:ea typeface="BIZ UDPゴシック" panose="020B0400000000000000" pitchFamily="50" charset="-128"/>
              </a:rPr>
              <a:t>・○○、○○により対応窓口の一本化を整備</a:t>
            </a:r>
            <a:endParaRPr kumimoji="1" lang="en-US" altLang="ja-JP" sz="120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u="none" dirty="0">
                <a:solidFill>
                  <a:schemeClr val="tx1"/>
                </a:solidFill>
                <a:latin typeface="BIZ UDPゴシック" panose="020B0400000000000000" pitchFamily="50" charset="-128"/>
                <a:ea typeface="BIZ UDPゴシック" panose="020B0400000000000000" pitchFamily="50" charset="-128"/>
              </a:rPr>
              <a:t>・○○構築とともに、○○による周知活動を実施し重層的な○○を図った</a:t>
            </a:r>
            <a:endParaRPr kumimoji="1" lang="ja-JP" altLang="en-US" sz="1200" dirty="0"/>
          </a:p>
        </p:txBody>
      </p:sp>
      <p:sp>
        <p:nvSpPr>
          <p:cNvPr id="37" name="吹き出し: 四角形 36">
            <a:extLst>
              <a:ext uri="{FF2B5EF4-FFF2-40B4-BE49-F238E27FC236}">
                <a16:creationId xmlns:a16="http://schemas.microsoft.com/office/drawing/2014/main" id="{619D901F-C5A8-D0F0-E86C-0D7D68327152}"/>
              </a:ext>
            </a:extLst>
          </p:cNvPr>
          <p:cNvSpPr/>
          <p:nvPr/>
        </p:nvSpPr>
        <p:spPr>
          <a:xfrm>
            <a:off x="-4170981" y="-904362"/>
            <a:ext cx="8830056" cy="548680"/>
          </a:xfrm>
          <a:prstGeom prst="wedgeRectCallout">
            <a:avLst>
              <a:gd name="adj1" fmla="val 21036"/>
              <a:gd name="adj2" fmla="val 86803"/>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r>
              <a:rPr kumimoji="1" lang="ja-JP" altLang="en-US" dirty="0">
                <a:solidFill>
                  <a:schemeClr val="tx1"/>
                </a:solidFill>
                <a:latin typeface="Meiryo UI" panose="020B0604030504040204" pitchFamily="50" charset="-128"/>
                <a:ea typeface="Meiryo UI" panose="020B0604030504040204" pitchFamily="50" charset="-128"/>
              </a:rPr>
              <a:t>応募書類</a:t>
            </a:r>
            <a:r>
              <a:rPr kumimoji="1" lang="en-US" altLang="ja-JP" dirty="0">
                <a:solidFill>
                  <a:schemeClr val="tx1"/>
                </a:solidFill>
                <a:latin typeface="Meiryo UI" panose="020B0604030504040204" pitchFamily="50" charset="-128"/>
                <a:ea typeface="Meiryo UI" panose="020B0604030504040204" pitchFamily="50" charset="-128"/>
              </a:rPr>
              <a:t>_</a:t>
            </a:r>
            <a:r>
              <a:rPr kumimoji="1" lang="ja-JP" altLang="en-US" dirty="0">
                <a:solidFill>
                  <a:schemeClr val="tx1"/>
                </a:solidFill>
                <a:latin typeface="Meiryo UI" panose="020B0604030504040204" pitchFamily="50" charset="-128"/>
                <a:ea typeface="Meiryo UI" panose="020B0604030504040204" pitchFamily="50" charset="-128"/>
              </a:rPr>
              <a:t>様式４の要約を念頭に、成果や効果、今後の課題等を記載してください</a:t>
            </a:r>
          </a:p>
        </p:txBody>
      </p:sp>
      <p:sp>
        <p:nvSpPr>
          <p:cNvPr id="40" name="正方形/長方形 39">
            <a:extLst>
              <a:ext uri="{FF2B5EF4-FFF2-40B4-BE49-F238E27FC236}">
                <a16:creationId xmlns:a16="http://schemas.microsoft.com/office/drawing/2014/main" id="{C227ED79-2DBD-AAF9-3D69-6D1186B2D411}"/>
              </a:ext>
            </a:extLst>
          </p:cNvPr>
          <p:cNvSpPr/>
          <p:nvPr/>
        </p:nvSpPr>
        <p:spPr>
          <a:xfrm>
            <a:off x="178479" y="5503301"/>
            <a:ext cx="4724464" cy="12099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44000" rIns="72000" rtlCol="0" anchor="t" anchorCtr="0"/>
          <a:lstStyle/>
          <a:p>
            <a:r>
              <a:rPr kumimoji="1" lang="ja-JP" altLang="en-US" sz="1050" u="none" dirty="0">
                <a:solidFill>
                  <a:schemeClr val="tx1"/>
                </a:solidFill>
                <a:latin typeface="BIZ UDPゴシック" panose="020B0400000000000000" pitchFamily="50" charset="-128"/>
                <a:ea typeface="BIZ UDPゴシック" panose="020B0400000000000000" pitchFamily="50" charset="-128"/>
              </a:rPr>
              <a:t>・○○の不足</a:t>
            </a:r>
          </a:p>
          <a:p>
            <a:r>
              <a:rPr kumimoji="1" lang="ja-JP" altLang="en-US" sz="1050" u="none" dirty="0">
                <a:solidFill>
                  <a:schemeClr val="tx1"/>
                </a:solidFill>
                <a:latin typeface="BIZ UDPゴシック" panose="020B0400000000000000" pitchFamily="50" charset="-128"/>
                <a:ea typeface="BIZ UDPゴシック" panose="020B0400000000000000" pitchFamily="50" charset="-128"/>
              </a:rPr>
              <a:t>　　○○の現状であり、○○していることが課題・・・</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u="none" dirty="0">
                <a:solidFill>
                  <a:schemeClr val="tx1"/>
                </a:solidFill>
                <a:latin typeface="BIZ UDPゴシック" panose="020B0400000000000000" pitchFamily="50" charset="-128"/>
                <a:ea typeface="BIZ UDPゴシック" panose="020B0400000000000000" pitchFamily="50" charset="-128"/>
              </a:rPr>
              <a:t>　　○○による構築体制が急務である・・・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u="none" dirty="0">
                <a:solidFill>
                  <a:schemeClr val="tx1"/>
                </a:solidFill>
                <a:latin typeface="BIZ UDPゴシック" panose="020B0400000000000000" pitchFamily="50" charset="-128"/>
                <a:ea typeface="BIZ UDPゴシック" panose="020B0400000000000000" pitchFamily="50" charset="-128"/>
              </a:rPr>
              <a:t>・住宅確保要配慮者の住居確保</a:t>
            </a:r>
          </a:p>
          <a:p>
            <a:r>
              <a:rPr kumimoji="1" lang="ja-JP" altLang="en-US" sz="1050" u="none" dirty="0">
                <a:solidFill>
                  <a:schemeClr val="tx1"/>
                </a:solidFill>
                <a:latin typeface="BIZ UDPゴシック" panose="020B0400000000000000" pitchFamily="50" charset="-128"/>
                <a:ea typeface="BIZ UDPゴシック" panose="020B0400000000000000" pitchFamily="50" charset="-128"/>
              </a:rPr>
              <a:t>　　○○が課題であり・・・</a:t>
            </a:r>
          </a:p>
          <a:p>
            <a:r>
              <a:rPr kumimoji="1" lang="ja-JP" altLang="en-US" sz="1050" u="none" dirty="0">
                <a:solidFill>
                  <a:schemeClr val="tx1"/>
                </a:solidFill>
                <a:latin typeface="BIZ UDPゴシック" panose="020B0400000000000000" pitchFamily="50" charset="-128"/>
                <a:ea typeface="BIZ UDPゴシック" panose="020B0400000000000000" pitchFamily="50" charset="-128"/>
              </a:rPr>
              <a:t>・住民の理解</a:t>
            </a:r>
          </a:p>
          <a:p>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大家等の住宅確保要配慮者に対する・・・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sz="1050" dirty="0"/>
          </a:p>
        </p:txBody>
      </p:sp>
      <p:sp>
        <p:nvSpPr>
          <p:cNvPr id="41" name="正方形/長方形 40">
            <a:extLst>
              <a:ext uri="{FF2B5EF4-FFF2-40B4-BE49-F238E27FC236}">
                <a16:creationId xmlns:a16="http://schemas.microsoft.com/office/drawing/2014/main" id="{961BE734-4519-2F64-EE78-E49B37AF6681}"/>
              </a:ext>
            </a:extLst>
          </p:cNvPr>
          <p:cNvSpPr/>
          <p:nvPr/>
        </p:nvSpPr>
        <p:spPr>
          <a:xfrm>
            <a:off x="244047" y="2872892"/>
            <a:ext cx="1670295" cy="915557"/>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写真・図</a:t>
            </a:r>
          </a:p>
        </p:txBody>
      </p:sp>
      <p:sp>
        <p:nvSpPr>
          <p:cNvPr id="44" name="正方形/長方形 43">
            <a:extLst>
              <a:ext uri="{FF2B5EF4-FFF2-40B4-BE49-F238E27FC236}">
                <a16:creationId xmlns:a16="http://schemas.microsoft.com/office/drawing/2014/main" id="{55D66B97-E79E-3A84-B88D-5143C7EBB368}"/>
              </a:ext>
            </a:extLst>
          </p:cNvPr>
          <p:cNvSpPr/>
          <p:nvPr/>
        </p:nvSpPr>
        <p:spPr>
          <a:xfrm>
            <a:off x="240915" y="3790973"/>
            <a:ext cx="1670294" cy="1420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0" rIns="72000" bIns="0" rtlCol="0" anchor="t" anchorCtr="0"/>
          <a:lstStyle/>
          <a:p>
            <a:r>
              <a:rPr kumimoji="1" lang="ja-JP" altLang="en-US" sz="700" u="none" dirty="0">
                <a:solidFill>
                  <a:schemeClr val="tx1"/>
                </a:solidFill>
                <a:latin typeface="BIZ UDPゴシック" panose="020B0400000000000000" pitchFamily="50" charset="-128"/>
                <a:ea typeface="BIZ UDPゴシック" panose="020B0400000000000000" pitchFamily="50" charset="-128"/>
              </a:rPr>
              <a:t>写真・図の補足説明</a:t>
            </a:r>
            <a:endParaRPr kumimoji="1" lang="ja-JP" altLang="en-US" sz="700" dirty="0"/>
          </a:p>
        </p:txBody>
      </p:sp>
      <p:sp>
        <p:nvSpPr>
          <p:cNvPr id="45" name="正方形/長方形 44">
            <a:extLst>
              <a:ext uri="{FF2B5EF4-FFF2-40B4-BE49-F238E27FC236}">
                <a16:creationId xmlns:a16="http://schemas.microsoft.com/office/drawing/2014/main" id="{F95F6548-1578-AF89-1AC3-00DD7423036A}"/>
              </a:ext>
            </a:extLst>
          </p:cNvPr>
          <p:cNvSpPr/>
          <p:nvPr/>
        </p:nvSpPr>
        <p:spPr>
          <a:xfrm>
            <a:off x="251926" y="4070163"/>
            <a:ext cx="1670295" cy="915557"/>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写真・図</a:t>
            </a:r>
          </a:p>
        </p:txBody>
      </p:sp>
      <p:sp>
        <p:nvSpPr>
          <p:cNvPr id="46" name="正方形/長方形 45">
            <a:extLst>
              <a:ext uri="{FF2B5EF4-FFF2-40B4-BE49-F238E27FC236}">
                <a16:creationId xmlns:a16="http://schemas.microsoft.com/office/drawing/2014/main" id="{5CDC0AFB-3463-B516-B349-BDD20BC94526}"/>
              </a:ext>
            </a:extLst>
          </p:cNvPr>
          <p:cNvSpPr/>
          <p:nvPr/>
        </p:nvSpPr>
        <p:spPr>
          <a:xfrm>
            <a:off x="248794" y="4988244"/>
            <a:ext cx="1670294" cy="1420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0" rIns="72000" bIns="0" rtlCol="0" anchor="t" anchorCtr="0"/>
          <a:lstStyle/>
          <a:p>
            <a:r>
              <a:rPr kumimoji="1" lang="ja-JP" altLang="en-US" sz="700" u="none" dirty="0">
                <a:solidFill>
                  <a:schemeClr val="tx1"/>
                </a:solidFill>
                <a:latin typeface="BIZ UDPゴシック" panose="020B0400000000000000" pitchFamily="50" charset="-128"/>
                <a:ea typeface="BIZ UDPゴシック" panose="020B0400000000000000" pitchFamily="50" charset="-128"/>
              </a:rPr>
              <a:t>写真・図の補足説明</a:t>
            </a:r>
            <a:endParaRPr kumimoji="1" lang="ja-JP" altLang="en-US" sz="700" dirty="0"/>
          </a:p>
        </p:txBody>
      </p:sp>
      <p:sp>
        <p:nvSpPr>
          <p:cNvPr id="47" name="正方形/長方形 46">
            <a:extLst>
              <a:ext uri="{FF2B5EF4-FFF2-40B4-BE49-F238E27FC236}">
                <a16:creationId xmlns:a16="http://schemas.microsoft.com/office/drawing/2014/main" id="{0A4B2235-7CB1-A631-B571-522757B065B9}"/>
              </a:ext>
            </a:extLst>
          </p:cNvPr>
          <p:cNvSpPr/>
          <p:nvPr/>
        </p:nvSpPr>
        <p:spPr>
          <a:xfrm>
            <a:off x="6105815" y="1581775"/>
            <a:ext cx="3554651" cy="140496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44000" rIns="72000" rtlCol="0" anchor="t" anchorCtr="0"/>
          <a:lstStyle/>
          <a:p>
            <a:r>
              <a:rPr kumimoji="1" lang="ja-JP" altLang="en-US" sz="1200" u="none" dirty="0">
                <a:solidFill>
                  <a:schemeClr val="tx1"/>
                </a:solidFill>
                <a:latin typeface="BIZ UDPゴシック" panose="020B0400000000000000" pitchFamily="50" charset="-128"/>
                <a:ea typeface="BIZ UDPゴシック" panose="020B0400000000000000" pitchFamily="50" charset="-128"/>
              </a:rPr>
              <a:t>・居住サポート住宅の運営・相談対応、○○、○○を実施し、○○を構築</a:t>
            </a:r>
            <a:endParaRPr kumimoji="1" lang="en-US" altLang="ja-JP" sz="120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・新たな大家・事業者の連携が生まれ・・・</a:t>
            </a:r>
          </a:p>
        </p:txBody>
      </p:sp>
      <p:sp>
        <p:nvSpPr>
          <p:cNvPr id="48" name="正方形/長方形 47">
            <a:extLst>
              <a:ext uri="{FF2B5EF4-FFF2-40B4-BE49-F238E27FC236}">
                <a16:creationId xmlns:a16="http://schemas.microsoft.com/office/drawing/2014/main" id="{23CF8F3A-F745-769D-8B8B-D558CD498CBE}"/>
              </a:ext>
            </a:extLst>
          </p:cNvPr>
          <p:cNvSpPr/>
          <p:nvPr/>
        </p:nvSpPr>
        <p:spPr>
          <a:xfrm>
            <a:off x="6120061" y="5494347"/>
            <a:ext cx="3687109" cy="8567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44000" rIns="72000" rtlCol="0" anchor="t" anchorCtr="0"/>
          <a:lstStyle/>
          <a:p>
            <a:r>
              <a:rPr kumimoji="1" lang="ja-JP" altLang="en-US" sz="1200" u="none" dirty="0">
                <a:solidFill>
                  <a:schemeClr val="tx1"/>
                </a:solidFill>
                <a:latin typeface="BIZ UDPゴシック" panose="020B0400000000000000" pitchFamily="50" charset="-128"/>
                <a:ea typeface="BIZ UDPゴシック" panose="020B0400000000000000" pitchFamily="50" charset="-128"/>
              </a:rPr>
              <a:t>・○○事業者と新たに連携することにより○○、○○の効果の更なる深化が期待される</a:t>
            </a:r>
            <a:endParaRPr kumimoji="1" lang="en-US" altLang="ja-JP" sz="120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u="none" dirty="0">
                <a:solidFill>
                  <a:schemeClr val="tx1"/>
                </a:solidFill>
                <a:latin typeface="BIZ UDPゴシック" panose="020B0400000000000000" pitchFamily="50" charset="-128"/>
                <a:ea typeface="BIZ UDPゴシック" panose="020B0400000000000000" pitchFamily="50" charset="-128"/>
              </a:rPr>
              <a:t>・居住サポート住宅の運営・相談対応、○○、○○を実施し、○○を構築することがより一層の・・・</a:t>
            </a:r>
            <a:endParaRPr kumimoji="1" lang="ja-JP" altLang="en-US" sz="1200" dirty="0"/>
          </a:p>
        </p:txBody>
      </p:sp>
      <p:sp>
        <p:nvSpPr>
          <p:cNvPr id="49" name="正方形/長方形 48">
            <a:extLst>
              <a:ext uri="{FF2B5EF4-FFF2-40B4-BE49-F238E27FC236}">
                <a16:creationId xmlns:a16="http://schemas.microsoft.com/office/drawing/2014/main" id="{E3D50149-4FD5-A6FA-905A-3ACBF15202D4}"/>
              </a:ext>
            </a:extLst>
          </p:cNvPr>
          <p:cNvSpPr/>
          <p:nvPr/>
        </p:nvSpPr>
        <p:spPr>
          <a:xfrm>
            <a:off x="7993304" y="4127696"/>
            <a:ext cx="1670295" cy="915557"/>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写真・図</a:t>
            </a:r>
          </a:p>
        </p:txBody>
      </p:sp>
      <p:sp>
        <p:nvSpPr>
          <p:cNvPr id="50" name="正方形/長方形 49">
            <a:extLst>
              <a:ext uri="{FF2B5EF4-FFF2-40B4-BE49-F238E27FC236}">
                <a16:creationId xmlns:a16="http://schemas.microsoft.com/office/drawing/2014/main" id="{9ECF9ACB-6317-66C8-9032-3023FEB34225}"/>
              </a:ext>
            </a:extLst>
          </p:cNvPr>
          <p:cNvSpPr/>
          <p:nvPr/>
        </p:nvSpPr>
        <p:spPr>
          <a:xfrm>
            <a:off x="7990172" y="5045777"/>
            <a:ext cx="1670294" cy="1420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0" rIns="72000" bIns="0" rtlCol="0" anchor="t" anchorCtr="0"/>
          <a:lstStyle/>
          <a:p>
            <a:r>
              <a:rPr kumimoji="1" lang="ja-JP" altLang="en-US" sz="700" u="none" dirty="0">
                <a:solidFill>
                  <a:schemeClr val="tx1"/>
                </a:solidFill>
                <a:latin typeface="BIZ UDPゴシック" panose="020B0400000000000000" pitchFamily="50" charset="-128"/>
                <a:ea typeface="BIZ UDPゴシック" panose="020B0400000000000000" pitchFamily="50" charset="-128"/>
              </a:rPr>
              <a:t>写真・図の補足説明</a:t>
            </a:r>
            <a:endParaRPr kumimoji="1" lang="ja-JP" altLang="en-US" sz="700" dirty="0"/>
          </a:p>
        </p:txBody>
      </p:sp>
      <p:sp>
        <p:nvSpPr>
          <p:cNvPr id="51" name="正方形/長方形 50">
            <a:extLst>
              <a:ext uri="{FF2B5EF4-FFF2-40B4-BE49-F238E27FC236}">
                <a16:creationId xmlns:a16="http://schemas.microsoft.com/office/drawing/2014/main" id="{61A534AA-7A50-0426-C86A-8AB7DAD2C545}"/>
              </a:ext>
            </a:extLst>
          </p:cNvPr>
          <p:cNvSpPr/>
          <p:nvPr/>
        </p:nvSpPr>
        <p:spPr>
          <a:xfrm>
            <a:off x="6235033" y="4122285"/>
            <a:ext cx="1670295" cy="915557"/>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写真・図</a:t>
            </a:r>
          </a:p>
        </p:txBody>
      </p:sp>
      <p:sp>
        <p:nvSpPr>
          <p:cNvPr id="52" name="正方形/長方形 51">
            <a:extLst>
              <a:ext uri="{FF2B5EF4-FFF2-40B4-BE49-F238E27FC236}">
                <a16:creationId xmlns:a16="http://schemas.microsoft.com/office/drawing/2014/main" id="{870425C1-3BD5-A4C1-8CC4-624B2800E551}"/>
              </a:ext>
            </a:extLst>
          </p:cNvPr>
          <p:cNvSpPr/>
          <p:nvPr/>
        </p:nvSpPr>
        <p:spPr>
          <a:xfrm>
            <a:off x="6231901" y="5040366"/>
            <a:ext cx="1670294" cy="1420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0" rIns="72000" bIns="0" rtlCol="0" anchor="t" anchorCtr="0"/>
          <a:lstStyle/>
          <a:p>
            <a:r>
              <a:rPr kumimoji="1" lang="ja-JP" altLang="en-US" sz="700" u="none" dirty="0">
                <a:solidFill>
                  <a:schemeClr val="tx1"/>
                </a:solidFill>
                <a:latin typeface="BIZ UDPゴシック" panose="020B0400000000000000" pitchFamily="50" charset="-128"/>
                <a:ea typeface="BIZ UDPゴシック" panose="020B0400000000000000" pitchFamily="50" charset="-128"/>
              </a:rPr>
              <a:t>写真・図の補足説明</a:t>
            </a:r>
            <a:endParaRPr kumimoji="1" lang="ja-JP" altLang="en-US" sz="700" dirty="0"/>
          </a:p>
        </p:txBody>
      </p:sp>
      <p:sp>
        <p:nvSpPr>
          <p:cNvPr id="53" name="正方形/長方形 52">
            <a:extLst>
              <a:ext uri="{FF2B5EF4-FFF2-40B4-BE49-F238E27FC236}">
                <a16:creationId xmlns:a16="http://schemas.microsoft.com/office/drawing/2014/main" id="{1B1AB347-1FD2-DEB4-F286-92461FC32655}"/>
              </a:ext>
            </a:extLst>
          </p:cNvPr>
          <p:cNvSpPr/>
          <p:nvPr/>
        </p:nvSpPr>
        <p:spPr>
          <a:xfrm>
            <a:off x="4551403" y="5614919"/>
            <a:ext cx="1409710" cy="100414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写真・図</a:t>
            </a:r>
          </a:p>
        </p:txBody>
      </p:sp>
      <p:sp>
        <p:nvSpPr>
          <p:cNvPr id="54" name="正方形/長方形 53">
            <a:extLst>
              <a:ext uri="{FF2B5EF4-FFF2-40B4-BE49-F238E27FC236}">
                <a16:creationId xmlns:a16="http://schemas.microsoft.com/office/drawing/2014/main" id="{90254039-4297-D0A1-4588-2FDCE0EEFE13}"/>
              </a:ext>
            </a:extLst>
          </p:cNvPr>
          <p:cNvSpPr/>
          <p:nvPr/>
        </p:nvSpPr>
        <p:spPr>
          <a:xfrm>
            <a:off x="4548271" y="6621592"/>
            <a:ext cx="1409710" cy="1420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0" rIns="72000" bIns="0" rtlCol="0" anchor="t" anchorCtr="0"/>
          <a:lstStyle/>
          <a:p>
            <a:r>
              <a:rPr kumimoji="1" lang="ja-JP" altLang="en-US" sz="700" u="none" dirty="0">
                <a:solidFill>
                  <a:schemeClr val="tx1"/>
                </a:solidFill>
                <a:latin typeface="BIZ UDPゴシック" panose="020B0400000000000000" pitchFamily="50" charset="-128"/>
                <a:ea typeface="BIZ UDPゴシック" panose="020B0400000000000000" pitchFamily="50" charset="-128"/>
              </a:rPr>
              <a:t>写真・図の補足説明</a:t>
            </a:r>
            <a:endParaRPr kumimoji="1" lang="ja-JP" altLang="en-US" sz="700" dirty="0"/>
          </a:p>
        </p:txBody>
      </p:sp>
      <p:sp>
        <p:nvSpPr>
          <p:cNvPr id="55" name="吹き出し: 四角形 54">
            <a:extLst>
              <a:ext uri="{FF2B5EF4-FFF2-40B4-BE49-F238E27FC236}">
                <a16:creationId xmlns:a16="http://schemas.microsoft.com/office/drawing/2014/main" id="{CB8BBE7E-FACE-1392-1D8A-B73AA7D79D4B}"/>
              </a:ext>
            </a:extLst>
          </p:cNvPr>
          <p:cNvSpPr/>
          <p:nvPr/>
        </p:nvSpPr>
        <p:spPr>
          <a:xfrm>
            <a:off x="10281592" y="1708017"/>
            <a:ext cx="3744416" cy="1144919"/>
          </a:xfrm>
          <a:prstGeom prst="wedgeRectCallout">
            <a:avLst>
              <a:gd name="adj1" fmla="val -53461"/>
              <a:gd name="adj2" fmla="val -36313"/>
            </a:avLst>
          </a:prstGeom>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r>
              <a:rPr kumimoji="1" lang="ja-JP" altLang="en-US" sz="1600" dirty="0">
                <a:solidFill>
                  <a:schemeClr val="tx1"/>
                </a:solidFill>
                <a:latin typeface="Meiryo UI" panose="020B0604030504040204" pitchFamily="50" charset="-128"/>
                <a:ea typeface="Meiryo UI" panose="020B0604030504040204" pitchFamily="50" charset="-128"/>
              </a:rPr>
              <a:t>課題に対応するよう、取組の成果や効果を記載してください。発展的・副次的に生まれた成果も併せて記載してください。</a:t>
            </a: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タイトル.pptx" id="{E7498F8A-E358-466F-AF97-A85145EC8708}" vid="{1396C27A-9803-4462-9F31-16E49278FC2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70</TotalTime>
  <Words>598</Words>
  <Application>Microsoft Office PowerPoint</Application>
  <PresentationFormat>A4 210 x 297 mm</PresentationFormat>
  <Paragraphs>54</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HGP創英角ｺﾞｼｯｸUB</vt:lpstr>
      <vt:lpstr>Meiryo UI</vt:lpstr>
      <vt:lpstr>Arial</vt:lpstr>
      <vt:lpstr>Calibri</vt:lpstr>
      <vt:lpstr>標準デザイン</vt:lpstr>
      <vt:lpstr>○○の○○</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木下 彰裕</dc:creator>
  <cp:lastModifiedBy>木下 彰裕</cp:lastModifiedBy>
  <cp:revision>1</cp:revision>
  <dcterms:created xsi:type="dcterms:W3CDTF">2025-11-27T01:28:48Z</dcterms:created>
  <dcterms:modified xsi:type="dcterms:W3CDTF">2025-11-27T02:38:48Z</dcterms:modified>
</cp:coreProperties>
</file>